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8" r:id="rId4"/>
    <p:sldId id="266" r:id="rId5"/>
    <p:sldId id="265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61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91" d="100"/>
          <a:sy n="91" d="100"/>
        </p:scale>
        <p:origin x="208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3E3C6-DDE9-4B8D-AE09-9DC6D1691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938BF-47F2-432D-A0F7-5D886F05C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259E4-A8A9-4BC3-97BE-CB76F841D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6E42-43AE-4393-861B-898373677E8C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B43DE-0BC3-49AD-820C-BA58794A2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74B55-D10B-4FA2-94E8-5165BA9D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C50A-FEB0-456C-891F-1B9E32F88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2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66E0C-92A2-45B6-9B49-81473E308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40EABC-48DF-4DF1-A3B1-1986839D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7297B-E528-4DC5-8BDB-FF66F3B4A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6E42-43AE-4393-861B-898373677E8C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CB92A-9B79-49FA-A80A-32B28354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65148-04D4-441D-AB84-7398F4A06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C50A-FEB0-456C-891F-1B9E32F88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44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1427F7-9FF1-423F-88F5-5BE3A56AC8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94D60-8E5B-495C-BD92-A04EC62FF1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9A1FF-FFB2-4DAC-912C-C48781D12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6E42-43AE-4393-861B-898373677E8C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E2343-730F-4600-9BE1-B58785AC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85E40-153D-4EBB-AD54-DC41370A9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C50A-FEB0-456C-891F-1B9E32F88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7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DAF33-963D-4049-B85F-3B8DC5428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7A7B3-AB1F-4E9D-8A38-C0AF216EC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80B4F-452B-476F-BD99-1C17D2A0B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6E42-43AE-4393-861B-898373677E8C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A5C73-2BBC-4063-90EE-9640A0371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3109B-9F8D-4FDC-8D79-6BEF409D9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C50A-FEB0-456C-891F-1B9E32F88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73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487AB-8C3F-408D-BF36-D7838CEC0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9988F-5EA5-482D-AEDF-AD48A65EC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A7E90-97A5-4819-A3A3-B9B3DA2C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6E42-43AE-4393-861B-898373677E8C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29660-139A-42FF-880B-03C554204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9EB27-2D74-49D4-A1EA-1DAE2A3B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C50A-FEB0-456C-891F-1B9E32F88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39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668EA-1FF7-4E3E-A257-5081B23D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25174-E100-4ED9-B8B1-BD38775F4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81922-E1B9-4722-BBEE-9145B29FE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CBD69-7EE5-40B1-8355-01B270FF8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6E42-43AE-4393-861B-898373677E8C}" type="datetimeFigureOut">
              <a:rPr lang="en-US" smtClean="0"/>
              <a:t>8/23/20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E9E62E-A405-42C0-A40E-BC6EBE6D2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2A5D5-40BE-427D-81AA-E727B602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C50A-FEB0-456C-891F-1B9E32F88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40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C4425-CD22-4349-8A27-D9D93B2DD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BD7D8-2A37-4D35-84EC-A91828422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A0B9E-4FD8-4B78-89B9-F5A34F4B7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5FA8DA-5E8E-4015-9565-54443077B3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7EBDE7-3797-4D2C-8D23-9D28F54C5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2125A9-B485-4C76-B27F-4D6BF3E67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6E42-43AE-4393-861B-898373677E8C}" type="datetimeFigureOut">
              <a:rPr lang="en-US" smtClean="0"/>
              <a:t>8/23/20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CDDC9C-DD36-4E5C-BE35-A9A493F2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6AB07-D6C0-4970-89F3-4B7B3582F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C50A-FEB0-456C-891F-1B9E32F88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9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1BE1C-C50B-48BC-BAD2-BE7C40B59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F05018-AE8F-4B0E-9F62-BF1CE657E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6E42-43AE-4393-861B-898373677E8C}" type="datetimeFigureOut">
              <a:rPr lang="en-US" smtClean="0"/>
              <a:t>8/23/20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90B37-526D-42A5-892D-0670E8CF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9E0D0D-EA7F-4E54-B20A-1AAE743D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C50A-FEB0-456C-891F-1B9E32F88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8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BA1954-A849-4EE6-9506-44C9B8BD7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6E42-43AE-4393-861B-898373677E8C}" type="datetimeFigureOut">
              <a:rPr lang="en-US" smtClean="0"/>
              <a:t>8/23/20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02164F-C7E1-4FF9-ABA2-EFC3F4069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E5181-BA42-417F-B02A-4C13367E2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C50A-FEB0-456C-891F-1B9E32F88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2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3C13E-A97A-4AC1-9793-95424DD54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1D37D-7BEC-4CCD-B72F-708ECA5B3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290641-C058-4916-ADA0-F904767EC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E50C5-1146-446E-AE0C-D6003FCA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6E42-43AE-4393-861B-898373677E8C}" type="datetimeFigureOut">
              <a:rPr lang="en-US" smtClean="0"/>
              <a:t>8/23/20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CA282-8238-4FC2-9848-6CAEE8D84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7A9BA9-C54E-4CCF-A774-88BA514A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C50A-FEB0-456C-891F-1B9E32F88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18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6C271-7A1A-464B-899E-E16A470DD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09F2C3-D691-4BCE-BE4F-8FB6B569AA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7D665-2258-4517-BDFE-A63FD842E9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9A1D2F-63B6-490E-B13D-AD396B818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6E42-43AE-4393-861B-898373677E8C}" type="datetimeFigureOut">
              <a:rPr lang="en-US" smtClean="0"/>
              <a:t>8/23/20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B8A91A-5CA1-4509-99D5-DD2CC852F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7D4AF-C568-45F5-BEE4-D9AF264F8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C50A-FEB0-456C-891F-1B9E32F88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43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F14E7D-210E-4E21-9AD1-4383E0EC5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93E50-C08E-4D6D-A6A2-19A131277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093B4-629A-451D-8996-D27C37E80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E6E42-43AE-4393-861B-898373677E8C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45720-F8C0-40FB-80C9-A4CFB45AD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6BF70-4F90-4536-A6D7-49B7B90BB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BC50A-FEB0-456C-891F-1B9E32F88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4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58A10C-722C-45E5-BEA8-4B6922609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5" b="-1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FF3C05-AFE8-4245-ACD8-DF3A162B1455}"/>
              </a:ext>
            </a:extLst>
          </p:cNvPr>
          <p:cNvSpPr/>
          <p:nvPr/>
        </p:nvSpPr>
        <p:spPr>
          <a:xfrm>
            <a:off x="781050" y="990600"/>
            <a:ext cx="10629900" cy="2019300"/>
          </a:xfrm>
          <a:prstGeom prst="rect">
            <a:avLst/>
          </a:prstGeom>
          <a:noFill/>
          <a:ln w="44450">
            <a:solidFill>
              <a:srgbClr val="0F56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FE6D27-0A28-49EE-8B6F-1F848366888D}"/>
              </a:ext>
            </a:extLst>
          </p:cNvPr>
          <p:cNvSpPr txBox="1"/>
          <p:nvPr/>
        </p:nvSpPr>
        <p:spPr>
          <a:xfrm>
            <a:off x="1346200" y="1338530"/>
            <a:ext cx="98679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3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Culture Shifts to Increase the Productivity of Your Remote Workforce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49D75-9533-45D0-9C2E-74E05C331B6A}"/>
              </a:ext>
            </a:extLst>
          </p:cNvPr>
          <p:cNvSpPr txBox="1"/>
          <p:nvPr/>
        </p:nvSpPr>
        <p:spPr>
          <a:xfrm>
            <a:off x="977900" y="-158874"/>
            <a:ext cx="160492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D11A1-DE54-4C1B-AD79-2E02CA2F6BF0}"/>
              </a:ext>
            </a:extLst>
          </p:cNvPr>
          <p:cNvSpPr txBox="1"/>
          <p:nvPr/>
        </p:nvSpPr>
        <p:spPr>
          <a:xfrm>
            <a:off x="4743450" y="3429000"/>
            <a:ext cx="307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Presenter: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Sarvenaz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Myslicki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0907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2839A30E-1EC6-F24E-AD04-1B346660D416}"/>
              </a:ext>
            </a:extLst>
          </p:cNvPr>
          <p:cNvSpPr/>
          <p:nvPr/>
        </p:nvSpPr>
        <p:spPr>
          <a:xfrm>
            <a:off x="586153" y="675249"/>
            <a:ext cx="919090" cy="910510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8D664B-877D-7E4F-B108-DA04377213C8}"/>
              </a:ext>
            </a:extLst>
          </p:cNvPr>
          <p:cNvSpPr/>
          <p:nvPr/>
        </p:nvSpPr>
        <p:spPr>
          <a:xfrm>
            <a:off x="586153" y="1585759"/>
            <a:ext cx="58146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Quicksand"/>
              </a:rPr>
              <a:t>Eliminate Recurring Meetings Altogether</a:t>
            </a:r>
            <a:endParaRPr lang="en-US" sz="3600" dirty="0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A3F10F8-04CB-594F-8853-A86CF3E82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97" y="0"/>
            <a:ext cx="9478580" cy="6768299"/>
          </a:xfrm>
          <a:prstGeom prst="parallelogram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ECE3DE-E4E5-544F-991C-0D1753F71394}"/>
              </a:ext>
            </a:extLst>
          </p:cNvPr>
          <p:cNvSpPr/>
          <p:nvPr/>
        </p:nvSpPr>
        <p:spPr>
          <a:xfrm>
            <a:off x="9488658" y="3510758"/>
            <a:ext cx="15826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Quicksand"/>
              </a:rPr>
              <a:t>Zoom Meetings</a:t>
            </a:r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66CF7F-DDBC-8749-B961-7F09416FBCF1}"/>
              </a:ext>
            </a:extLst>
          </p:cNvPr>
          <p:cNvSpPr/>
          <p:nvPr/>
        </p:nvSpPr>
        <p:spPr>
          <a:xfrm>
            <a:off x="9488657" y="1416825"/>
            <a:ext cx="15826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Quicksand"/>
              </a:rPr>
              <a:t>Zoom Meetings</a:t>
            </a:r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2795C2-2EF3-6449-8568-CED224947E74}"/>
              </a:ext>
            </a:extLst>
          </p:cNvPr>
          <p:cNvSpPr/>
          <p:nvPr/>
        </p:nvSpPr>
        <p:spPr>
          <a:xfrm>
            <a:off x="9488657" y="5815515"/>
            <a:ext cx="15826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Quicksand"/>
              </a:rPr>
              <a:t>Zoom Meetings</a:t>
            </a:r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DD1D02-A4B7-9548-A579-642EF0D2FA98}"/>
              </a:ext>
            </a:extLst>
          </p:cNvPr>
          <p:cNvSpPr/>
          <p:nvPr/>
        </p:nvSpPr>
        <p:spPr>
          <a:xfrm>
            <a:off x="11996225" y="1371632"/>
            <a:ext cx="15826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Quicksand"/>
              </a:rPr>
              <a:t>Zoom Meetings</a:t>
            </a:r>
            <a:endParaRPr lang="en-US" sz="1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CB7609-07F2-9443-BF53-92EDF6412E7C}"/>
              </a:ext>
            </a:extLst>
          </p:cNvPr>
          <p:cNvSpPr/>
          <p:nvPr/>
        </p:nvSpPr>
        <p:spPr>
          <a:xfrm>
            <a:off x="11996224" y="3510758"/>
            <a:ext cx="15826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Quicksand"/>
              </a:rPr>
              <a:t>Zoom Meetings</a:t>
            </a:r>
            <a:endParaRPr lang="en-US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8F6351-29A8-5346-84E3-CCA4049B5538}"/>
              </a:ext>
            </a:extLst>
          </p:cNvPr>
          <p:cNvSpPr/>
          <p:nvPr/>
        </p:nvSpPr>
        <p:spPr>
          <a:xfrm>
            <a:off x="11906542" y="5815515"/>
            <a:ext cx="15826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Quicksand"/>
              </a:rPr>
              <a:t>Zoom Meetings</a:t>
            </a:r>
            <a:endParaRPr lang="en-US"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D4EE1-819F-8449-8757-1434402E791C}"/>
              </a:ext>
            </a:extLst>
          </p:cNvPr>
          <p:cNvSpPr/>
          <p:nvPr/>
        </p:nvSpPr>
        <p:spPr>
          <a:xfrm>
            <a:off x="7079741" y="5815515"/>
            <a:ext cx="15826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Quicksand"/>
              </a:rPr>
              <a:t>Zoom Meetings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97688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DE0D4151-BC5E-6D44-84A8-53D060DC948B}"/>
              </a:ext>
            </a:extLst>
          </p:cNvPr>
          <p:cNvSpPr/>
          <p:nvPr/>
        </p:nvSpPr>
        <p:spPr>
          <a:xfrm>
            <a:off x="586153" y="675249"/>
            <a:ext cx="919090" cy="910510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3C1271-3C82-D745-BCB8-96C697D322D4}"/>
              </a:ext>
            </a:extLst>
          </p:cNvPr>
          <p:cNvSpPr txBox="1"/>
          <p:nvPr/>
        </p:nvSpPr>
        <p:spPr>
          <a:xfrm>
            <a:off x="548639" y="1693602"/>
            <a:ext cx="51769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Set Up Meetings as a Last Resort, not as the Default</a:t>
            </a:r>
            <a:endParaRPr lang="en-US" sz="3600" dirty="0"/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202C9885-3F3E-CA48-8856-EDB496FFEE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" r="16775"/>
          <a:stretch/>
        </p:blipFill>
        <p:spPr>
          <a:xfrm>
            <a:off x="6997701" y="0"/>
            <a:ext cx="7765366" cy="6858000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784647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8B409955-236B-9A40-9E1A-62700ECB135B}"/>
              </a:ext>
            </a:extLst>
          </p:cNvPr>
          <p:cNvSpPr/>
          <p:nvPr/>
        </p:nvSpPr>
        <p:spPr>
          <a:xfrm>
            <a:off x="586153" y="909701"/>
            <a:ext cx="919090" cy="910510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508114-F3D1-F741-A369-DB9E7FFEB10D}"/>
              </a:ext>
            </a:extLst>
          </p:cNvPr>
          <p:cNvSpPr/>
          <p:nvPr/>
        </p:nvSpPr>
        <p:spPr>
          <a:xfrm>
            <a:off x="446336" y="1820211"/>
            <a:ext cx="60670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Quicksand"/>
              </a:rPr>
              <a:t>Set High Standards for the Meetings You Attend</a:t>
            </a:r>
            <a:endParaRPr lang="en-US" sz="3600" dirty="0"/>
          </a:p>
        </p:txBody>
      </p:sp>
      <p:pic>
        <p:nvPicPr>
          <p:cNvPr id="7" name="Picture 6" descr="A person flying through the air on top of a mountain&#10;&#10;Description automatically generated">
            <a:extLst>
              <a:ext uri="{FF2B5EF4-FFF2-40B4-BE49-F238E27FC236}">
                <a16:creationId xmlns:a16="http://schemas.microsoft.com/office/drawing/2014/main" id="{B254BACA-1DFC-DA42-826B-BEE39A3883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5" r="14632"/>
          <a:stretch/>
        </p:blipFill>
        <p:spPr>
          <a:xfrm>
            <a:off x="6997701" y="0"/>
            <a:ext cx="7329268" cy="6858000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1358518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F46F38-80FF-4A26-B691-E9E923A473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B6E95EB-9AB9-4B44-9A61-F1D955BB2C2B}"/>
              </a:ext>
            </a:extLst>
          </p:cNvPr>
          <p:cNvSpPr/>
          <p:nvPr/>
        </p:nvSpPr>
        <p:spPr>
          <a:xfrm>
            <a:off x="3365500" y="698500"/>
            <a:ext cx="5461000" cy="5461000"/>
          </a:xfrm>
          <a:prstGeom prst="ellipse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0D0EFB-263A-4B92-9A68-352EA7E4D17C}"/>
              </a:ext>
            </a:extLst>
          </p:cNvPr>
          <p:cNvSpPr txBox="1"/>
          <p:nvPr/>
        </p:nvSpPr>
        <p:spPr>
          <a:xfrm>
            <a:off x="4260850" y="1809234"/>
            <a:ext cx="36703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THANK YOU</a:t>
            </a:r>
            <a:endParaRPr lang="en-US" sz="6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7DE893-ED60-4B24-9EF8-5D57879CCF6F}"/>
              </a:ext>
            </a:extLst>
          </p:cNvPr>
          <p:cNvSpPr txBox="1"/>
          <p:nvPr/>
        </p:nvSpPr>
        <p:spPr>
          <a:xfrm>
            <a:off x="4559300" y="4597350"/>
            <a:ext cx="307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Presenter: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Sarvenaz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Myslicki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0843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05B03B-C50A-4DB2-B529-74F48B79D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78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46E78E6-8E69-4F19-A8A3-82A9EFC39C72}"/>
              </a:ext>
            </a:extLst>
          </p:cNvPr>
          <p:cNvSpPr/>
          <p:nvPr/>
        </p:nvSpPr>
        <p:spPr>
          <a:xfrm>
            <a:off x="3365500" y="698500"/>
            <a:ext cx="5461000" cy="5461000"/>
          </a:xfrm>
          <a:prstGeom prst="ellipse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6E7791-90D2-43F5-A145-22CD6BDD4B63}"/>
              </a:ext>
            </a:extLst>
          </p:cNvPr>
          <p:cNvSpPr txBox="1"/>
          <p:nvPr/>
        </p:nvSpPr>
        <p:spPr>
          <a:xfrm>
            <a:off x="4260850" y="1809234"/>
            <a:ext cx="36703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THANK YOU</a:t>
            </a:r>
            <a:endParaRPr lang="en-US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FD05A-1BAA-48FA-902F-110CEF4DFDDB}"/>
              </a:ext>
            </a:extLst>
          </p:cNvPr>
          <p:cNvSpPr txBox="1"/>
          <p:nvPr/>
        </p:nvSpPr>
        <p:spPr>
          <a:xfrm>
            <a:off x="4559300" y="4597350"/>
            <a:ext cx="307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Presenter: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Sarvenaz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Myslicki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3521914-CFEE-49B8-A1CF-2A3C9ADE7681}"/>
              </a:ext>
            </a:extLst>
          </p:cNvPr>
          <p:cNvSpPr/>
          <p:nvPr/>
        </p:nvSpPr>
        <p:spPr>
          <a:xfrm>
            <a:off x="2514600" y="5120570"/>
            <a:ext cx="1041400" cy="1041400"/>
          </a:xfrm>
          <a:prstGeom prst="ellipse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C4937D-D1A4-4317-BD0F-CE337776FB11}"/>
              </a:ext>
            </a:extLst>
          </p:cNvPr>
          <p:cNvSpPr/>
          <p:nvPr/>
        </p:nvSpPr>
        <p:spPr>
          <a:xfrm>
            <a:off x="1536700" y="1313934"/>
            <a:ext cx="495300" cy="495300"/>
          </a:xfrm>
          <a:prstGeom prst="ellipse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6DDAF0C-0AB3-4963-AFB9-25708941E177}"/>
              </a:ext>
            </a:extLst>
          </p:cNvPr>
          <p:cNvSpPr/>
          <p:nvPr/>
        </p:nvSpPr>
        <p:spPr>
          <a:xfrm>
            <a:off x="9956800" y="-279400"/>
            <a:ext cx="558800" cy="558800"/>
          </a:xfrm>
          <a:prstGeom prst="ellipse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9EBE75F-DFC5-42F8-A9B5-722D6859BDD5}"/>
              </a:ext>
            </a:extLst>
          </p:cNvPr>
          <p:cNvSpPr/>
          <p:nvPr/>
        </p:nvSpPr>
        <p:spPr>
          <a:xfrm>
            <a:off x="11366500" y="2499330"/>
            <a:ext cx="558800" cy="558800"/>
          </a:xfrm>
          <a:prstGeom prst="ellipse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54D5B6A-CE37-4558-999A-37231788844E}"/>
              </a:ext>
            </a:extLst>
          </p:cNvPr>
          <p:cNvSpPr/>
          <p:nvPr/>
        </p:nvSpPr>
        <p:spPr>
          <a:xfrm>
            <a:off x="8826500" y="3873500"/>
            <a:ext cx="431800" cy="433526"/>
          </a:xfrm>
          <a:prstGeom prst="ellipse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F3EB6CA-57B7-4E05-A6B3-08E031FDB062}"/>
              </a:ext>
            </a:extLst>
          </p:cNvPr>
          <p:cNvSpPr/>
          <p:nvPr/>
        </p:nvSpPr>
        <p:spPr>
          <a:xfrm>
            <a:off x="-668235" y="5502394"/>
            <a:ext cx="1793504" cy="1793504"/>
          </a:xfrm>
          <a:prstGeom prst="ellipse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5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CB3976-C057-4EB0-94B2-CB7AF925E9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r="77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E7D25B-87A3-4EC0-BA46-8A3AAB18FAD0}"/>
              </a:ext>
            </a:extLst>
          </p:cNvPr>
          <p:cNvSpPr/>
          <p:nvPr/>
        </p:nvSpPr>
        <p:spPr>
          <a:xfrm>
            <a:off x="0" y="1612900"/>
            <a:ext cx="12192000" cy="2857500"/>
          </a:xfrm>
          <a:prstGeom prst="rect">
            <a:avLst/>
          </a:prstGeom>
          <a:solidFill>
            <a:srgbClr val="00206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47B3C8-F878-488A-BEDE-7727E313FEBE}"/>
              </a:ext>
            </a:extLst>
          </p:cNvPr>
          <p:cNvSpPr txBox="1"/>
          <p:nvPr/>
        </p:nvSpPr>
        <p:spPr>
          <a:xfrm>
            <a:off x="819150" y="1859340"/>
            <a:ext cx="105537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4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Five Culture Shifts to Increase the Productivity of Your Remote Workforce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4E2DD7-73F8-4667-9125-852998DCB53E}"/>
              </a:ext>
            </a:extLst>
          </p:cNvPr>
          <p:cNvSpPr txBox="1"/>
          <p:nvPr/>
        </p:nvSpPr>
        <p:spPr>
          <a:xfrm>
            <a:off x="4559300" y="3853359"/>
            <a:ext cx="307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Presenter: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Sarvenaz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Myslicki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2081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8A6D71-0F03-B740-8E7D-4A8FEAB05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" t="778" r="28358" b="7680"/>
          <a:stretch/>
        </p:blipFill>
        <p:spPr>
          <a:xfrm>
            <a:off x="708378" y="3566300"/>
            <a:ext cx="1682044" cy="1682045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360D9E-CA0B-45AB-A838-5063E74A81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9" t="29854" r="33959" b="29989"/>
          <a:stretch/>
        </p:blipFill>
        <p:spPr>
          <a:xfrm>
            <a:off x="708378" y="1362532"/>
            <a:ext cx="1682044" cy="1682045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F09E43-AD8F-46D6-A455-DF15304B8B0B}"/>
              </a:ext>
            </a:extLst>
          </p:cNvPr>
          <p:cNvSpPr txBox="1"/>
          <p:nvPr/>
        </p:nvSpPr>
        <p:spPr>
          <a:xfrm>
            <a:off x="2813755" y="1599525"/>
            <a:ext cx="7099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2400" b="0" i="0" dirty="0">
                <a:effectLst/>
                <a:latin typeface="Source Serif Pro"/>
              </a:rPr>
              <a:t>Ineffective meetings put a huge strain on productivity.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449C10-D8D2-497B-A3B3-22A716DAA707}"/>
              </a:ext>
            </a:extLst>
          </p:cNvPr>
          <p:cNvSpPr txBox="1"/>
          <p:nvPr/>
        </p:nvSpPr>
        <p:spPr>
          <a:xfrm>
            <a:off x="2813755" y="3767256"/>
            <a:ext cx="7099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2400" b="0" i="0" dirty="0">
                <a:effectLst/>
                <a:latin typeface="Source Serif Pro"/>
              </a:rPr>
              <a:t>The majority of meetings people attend are ineffective.</a:t>
            </a: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E1A77E2D-F63F-4205-9B55-85B48ED6C73E}"/>
              </a:ext>
            </a:extLst>
          </p:cNvPr>
          <p:cNvSpPr/>
          <p:nvPr/>
        </p:nvSpPr>
        <p:spPr>
          <a:xfrm>
            <a:off x="2085622" y="1645692"/>
            <a:ext cx="609600" cy="369332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38571526-2001-402E-8E16-BE7B2BD7E4CB}"/>
              </a:ext>
            </a:extLst>
          </p:cNvPr>
          <p:cNvSpPr/>
          <p:nvPr/>
        </p:nvSpPr>
        <p:spPr>
          <a:xfrm>
            <a:off x="2085622" y="3813423"/>
            <a:ext cx="609600" cy="369332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26736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360D9E-CA0B-45AB-A838-5063E74A8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2"/>
          <a:stretch/>
        </p:blipFill>
        <p:spPr>
          <a:xfrm>
            <a:off x="6997701" y="4904"/>
            <a:ext cx="7480300" cy="6853096"/>
          </a:xfrm>
          <a:prstGeom prst="parallelogram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F09E43-AD8F-46D6-A455-DF15304B8B0B}"/>
              </a:ext>
            </a:extLst>
          </p:cNvPr>
          <p:cNvSpPr txBox="1"/>
          <p:nvPr/>
        </p:nvSpPr>
        <p:spPr>
          <a:xfrm>
            <a:off x="939800" y="1523484"/>
            <a:ext cx="7099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2400" b="0" i="0" dirty="0">
                <a:effectLst/>
                <a:latin typeface="Source Serif Pro"/>
              </a:rPr>
              <a:t>Ineffective meetings put a huge strain on productivity.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449C10-D8D2-497B-A3B3-22A716DAA707}"/>
              </a:ext>
            </a:extLst>
          </p:cNvPr>
          <p:cNvSpPr txBox="1"/>
          <p:nvPr/>
        </p:nvSpPr>
        <p:spPr>
          <a:xfrm>
            <a:off x="939800" y="2830036"/>
            <a:ext cx="7099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2400" b="0" i="0" dirty="0">
                <a:effectLst/>
                <a:latin typeface="Source Serif Pro"/>
              </a:rPr>
              <a:t>The majority of meetings people attend are ineffective.</a:t>
            </a: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E1A77E2D-F63F-4205-9B55-85B48ED6C73E}"/>
              </a:ext>
            </a:extLst>
          </p:cNvPr>
          <p:cNvSpPr/>
          <p:nvPr/>
        </p:nvSpPr>
        <p:spPr>
          <a:xfrm>
            <a:off x="330200" y="1569651"/>
            <a:ext cx="609600" cy="369332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38571526-2001-402E-8E16-BE7B2BD7E4CB}"/>
              </a:ext>
            </a:extLst>
          </p:cNvPr>
          <p:cNvSpPr/>
          <p:nvPr/>
        </p:nvSpPr>
        <p:spPr>
          <a:xfrm>
            <a:off x="330200" y="2876203"/>
            <a:ext cx="609600" cy="369332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14873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089DC549-FD1B-4B99-9F2D-0D7D99A01903}"/>
              </a:ext>
            </a:extLst>
          </p:cNvPr>
          <p:cNvSpPr/>
          <p:nvPr/>
        </p:nvSpPr>
        <p:spPr>
          <a:xfrm>
            <a:off x="457200" y="507999"/>
            <a:ext cx="4559300" cy="565409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effectLst/>
                <a:latin typeface="Source Serif Pro"/>
              </a:rPr>
              <a:t>Employee Prerequisites: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F4BCB-7EBA-4258-B04F-C2E849185FD8}"/>
              </a:ext>
            </a:extLst>
          </p:cNvPr>
          <p:cNvSpPr txBox="1"/>
          <p:nvPr/>
        </p:nvSpPr>
        <p:spPr>
          <a:xfrm>
            <a:off x="457200" y="910441"/>
            <a:ext cx="65024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endParaRPr lang="en-US" sz="3200" b="0" i="0" dirty="0">
              <a:effectLst/>
              <a:latin typeface="Source Serif Pro"/>
            </a:endParaRPr>
          </a:p>
          <a:p>
            <a:pPr algn="just" fontAlgn="base">
              <a:buFont typeface="+mj-lt"/>
              <a:buAutoNum type="arabicPeriod"/>
            </a:pPr>
            <a:r>
              <a:rPr lang="en-US" sz="2000" b="0" i="0" dirty="0">
                <a:effectLst/>
                <a:latin typeface="Source Serif Pro"/>
              </a:rPr>
              <a:t>Employees must be flexible and open to change. They may be asked to reverse habits that they have been building for years. </a:t>
            </a:r>
          </a:p>
          <a:p>
            <a:pPr algn="just" fontAlgn="base">
              <a:buFont typeface="+mj-lt"/>
              <a:buAutoNum type="arabicPeriod"/>
            </a:pPr>
            <a:endParaRPr lang="en-US" sz="2000" dirty="0">
              <a:latin typeface="Source Serif Pro"/>
            </a:endParaRPr>
          </a:p>
          <a:p>
            <a:pPr algn="just" fontAlgn="base">
              <a:buFont typeface="+mj-lt"/>
              <a:buAutoNum type="arabicPeriod"/>
            </a:pPr>
            <a:endParaRPr lang="en-US" sz="2000" b="0" i="0" dirty="0">
              <a:effectLst/>
              <a:latin typeface="Source Serif Pro"/>
            </a:endParaRPr>
          </a:p>
          <a:p>
            <a:pPr algn="just" fontAlgn="base">
              <a:buFont typeface="+mj-lt"/>
              <a:buAutoNum type="arabicPeriod"/>
            </a:pPr>
            <a:r>
              <a:rPr lang="en-US" sz="2000" b="0" i="0" dirty="0">
                <a:effectLst/>
                <a:latin typeface="Source Serif Pro"/>
              </a:rPr>
              <a:t>Employees must be willing to adjust to higher-effort methods of collaboration that depend on continuous, active participation.</a:t>
            </a:r>
          </a:p>
          <a:p>
            <a:pPr algn="just" fontAlgn="base">
              <a:buFont typeface="+mj-lt"/>
              <a:buAutoNum type="arabicPeriod"/>
            </a:pPr>
            <a:endParaRPr lang="en-US" sz="2000" dirty="0">
              <a:latin typeface="Source Serif Pro"/>
            </a:endParaRPr>
          </a:p>
          <a:p>
            <a:pPr algn="just" fontAlgn="base">
              <a:buFont typeface="+mj-lt"/>
              <a:buAutoNum type="arabicPeriod"/>
            </a:pPr>
            <a:endParaRPr lang="en-US" sz="2000" b="0" i="0" dirty="0">
              <a:effectLst/>
              <a:latin typeface="Source Serif Pro"/>
            </a:endParaRPr>
          </a:p>
          <a:p>
            <a:pPr algn="just" fontAlgn="base">
              <a:buFont typeface="+mj-lt"/>
              <a:buAutoNum type="arabicPeriod"/>
            </a:pPr>
            <a:r>
              <a:rPr lang="en-US" sz="2000" b="0" i="0" dirty="0">
                <a:effectLst/>
                <a:latin typeface="Source Serif Pro"/>
              </a:rPr>
              <a:t>Employees must have a strong grasp of the company’s communication tools and be comfortable with asynchronous forms of communication.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E51C71-3BFC-4F3A-9B69-D0859BF268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/>
          <a:stretch/>
        </p:blipFill>
        <p:spPr>
          <a:xfrm>
            <a:off x="6997701" y="0"/>
            <a:ext cx="8674100" cy="6858000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1321419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4AA2CDF5-2FC7-0A4C-B2C9-971C3C384B60}"/>
              </a:ext>
            </a:extLst>
          </p:cNvPr>
          <p:cNvSpPr/>
          <p:nvPr/>
        </p:nvSpPr>
        <p:spPr>
          <a:xfrm>
            <a:off x="756357" y="2102559"/>
            <a:ext cx="3206044" cy="4007556"/>
          </a:xfrm>
          <a:prstGeom prst="parallelogram">
            <a:avLst>
              <a:gd name="adj" fmla="val 48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175EF136-448E-A946-8460-E2B237B19D9A}"/>
              </a:ext>
            </a:extLst>
          </p:cNvPr>
          <p:cNvSpPr/>
          <p:nvPr/>
        </p:nvSpPr>
        <p:spPr>
          <a:xfrm>
            <a:off x="4492978" y="2102559"/>
            <a:ext cx="3206044" cy="4007556"/>
          </a:xfrm>
          <a:prstGeom prst="parallelogram">
            <a:avLst>
              <a:gd name="adj" fmla="val 526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0B3A55F7-7AEC-3945-9197-8D87A6CB0927}"/>
              </a:ext>
            </a:extLst>
          </p:cNvPr>
          <p:cNvSpPr/>
          <p:nvPr/>
        </p:nvSpPr>
        <p:spPr>
          <a:xfrm>
            <a:off x="8229599" y="2102559"/>
            <a:ext cx="3206044" cy="4007556"/>
          </a:xfrm>
          <a:prstGeom prst="parallelogram">
            <a:avLst>
              <a:gd name="adj" fmla="val 570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4C14C8-665C-3845-95F9-C899C51DBA7C}"/>
              </a:ext>
            </a:extLst>
          </p:cNvPr>
          <p:cNvSpPr txBox="1"/>
          <p:nvPr/>
        </p:nvSpPr>
        <p:spPr>
          <a:xfrm>
            <a:off x="970437" y="4106337"/>
            <a:ext cx="27778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Source Serif Pro"/>
              </a:rPr>
              <a:t>Employees must be flexible and open to change. They may be asked to reverse habits that they have been building for years. </a:t>
            </a:r>
          </a:p>
          <a:p>
            <a:pPr algn="just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1546A6-5DC2-624D-A245-20A0C4BF2846}"/>
              </a:ext>
            </a:extLst>
          </p:cNvPr>
          <p:cNvSpPr txBox="1"/>
          <p:nvPr/>
        </p:nvSpPr>
        <p:spPr>
          <a:xfrm>
            <a:off x="970436" y="2907357"/>
            <a:ext cx="2777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ource Serif Pro"/>
              </a:rPr>
              <a:t>BE FLEXIBLE</a:t>
            </a:r>
          </a:p>
          <a:p>
            <a:r>
              <a:rPr lang="en-US" sz="2400" b="1" dirty="0">
                <a:latin typeface="Source Serif Pro"/>
              </a:rPr>
              <a:t>OPEN TO CHANGE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3DB171-C07B-6644-9956-0CA5DF6A6FD6}"/>
              </a:ext>
            </a:extLst>
          </p:cNvPr>
          <p:cNvSpPr txBox="1"/>
          <p:nvPr/>
        </p:nvSpPr>
        <p:spPr>
          <a:xfrm>
            <a:off x="4707060" y="4106337"/>
            <a:ext cx="27778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en-US" dirty="0">
                <a:latin typeface="Source Serif Pro"/>
              </a:rPr>
              <a:t>Employees must be willing to adjust to higher-effort methods of collaboration that depend on continuous, active participation.</a:t>
            </a:r>
          </a:p>
          <a:p>
            <a:pPr algn="just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742BD4-8F65-C843-816C-FBF716E53D10}"/>
              </a:ext>
            </a:extLst>
          </p:cNvPr>
          <p:cNvSpPr txBox="1"/>
          <p:nvPr/>
        </p:nvSpPr>
        <p:spPr>
          <a:xfrm>
            <a:off x="8443684" y="4106337"/>
            <a:ext cx="27778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en-US" dirty="0">
                <a:latin typeface="Source Serif Pro"/>
              </a:rPr>
              <a:t>Employees must have a strong grasp of the company’s communication tools and be comfortable with asynchronous forms of communication.</a:t>
            </a:r>
          </a:p>
          <a:p>
            <a:pPr algn="just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4CC3B2-B3A4-F146-A3BD-F53A6AE41A1E}"/>
              </a:ext>
            </a:extLst>
          </p:cNvPr>
          <p:cNvSpPr txBox="1"/>
          <p:nvPr/>
        </p:nvSpPr>
        <p:spPr>
          <a:xfrm>
            <a:off x="4600018" y="2907355"/>
            <a:ext cx="3206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ource Serif Pro"/>
              </a:rPr>
              <a:t>COLLABORATION </a:t>
            </a:r>
          </a:p>
          <a:p>
            <a:r>
              <a:rPr lang="en-US" sz="2400" b="1" dirty="0">
                <a:latin typeface="Source Serif Pro"/>
              </a:rPr>
              <a:t>ACTIVE PARTICIPATION</a:t>
            </a:r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78625A-7302-4A4B-B7C2-171F5F17CE74}"/>
              </a:ext>
            </a:extLst>
          </p:cNvPr>
          <p:cNvSpPr txBox="1"/>
          <p:nvPr/>
        </p:nvSpPr>
        <p:spPr>
          <a:xfrm>
            <a:off x="8443684" y="2907355"/>
            <a:ext cx="2777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ource Serif Pro"/>
              </a:rPr>
              <a:t>COMMUNICATION </a:t>
            </a:r>
          </a:p>
          <a:p>
            <a:r>
              <a:rPr lang="en-US" sz="2400" b="1" dirty="0"/>
              <a:t>BE COMFORTABLE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82CD5A-EB24-6842-96A6-1E9B073F16D0}"/>
              </a:ext>
            </a:extLst>
          </p:cNvPr>
          <p:cNvSpPr txBox="1"/>
          <p:nvPr/>
        </p:nvSpPr>
        <p:spPr>
          <a:xfrm>
            <a:off x="4707060" y="1502394"/>
            <a:ext cx="959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Source Serif Pro"/>
              </a:rPr>
              <a:t>2</a:t>
            </a:r>
            <a:endParaRPr lang="en-US" sz="7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F18085-9566-AF46-94AB-8F1FE6C546D7}"/>
              </a:ext>
            </a:extLst>
          </p:cNvPr>
          <p:cNvSpPr txBox="1"/>
          <p:nvPr/>
        </p:nvSpPr>
        <p:spPr>
          <a:xfrm>
            <a:off x="981728" y="1502394"/>
            <a:ext cx="959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Source Serif Pro"/>
              </a:rPr>
              <a:t>1</a:t>
            </a:r>
            <a:endParaRPr lang="en-US" sz="7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FE6E22-35EE-7C49-A1C2-45E624D3194C}"/>
              </a:ext>
            </a:extLst>
          </p:cNvPr>
          <p:cNvSpPr txBox="1"/>
          <p:nvPr/>
        </p:nvSpPr>
        <p:spPr>
          <a:xfrm>
            <a:off x="8443684" y="1502394"/>
            <a:ext cx="959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Source Serif Pro"/>
              </a:rPr>
              <a:t>3</a:t>
            </a:r>
            <a:endParaRPr lang="en-US" sz="72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68ADE8-91E1-DF42-930F-3802F11D271D}"/>
              </a:ext>
            </a:extLst>
          </p:cNvPr>
          <p:cNvSpPr/>
          <p:nvPr/>
        </p:nvSpPr>
        <p:spPr>
          <a:xfrm>
            <a:off x="3260214" y="426523"/>
            <a:ext cx="51834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i="1" dirty="0">
                <a:latin typeface="Source Serif Pro"/>
              </a:rPr>
              <a:t>Employee Prerequisites</a:t>
            </a:r>
          </a:p>
        </p:txBody>
      </p:sp>
    </p:spTree>
    <p:extLst>
      <p:ext uri="{BB962C8B-B14F-4D97-AF65-F5344CB8AC3E}">
        <p14:creationId xmlns:p14="http://schemas.microsoft.com/office/powerpoint/2010/main" val="2598524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4AA2CDF5-2FC7-0A4C-B2C9-971C3C384B60}"/>
              </a:ext>
            </a:extLst>
          </p:cNvPr>
          <p:cNvSpPr/>
          <p:nvPr/>
        </p:nvSpPr>
        <p:spPr>
          <a:xfrm>
            <a:off x="756357" y="2102559"/>
            <a:ext cx="3206044" cy="4007556"/>
          </a:xfrm>
          <a:prstGeom prst="parallelogram">
            <a:avLst>
              <a:gd name="adj" fmla="val 394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175EF136-448E-A946-8460-E2B237B19D9A}"/>
              </a:ext>
            </a:extLst>
          </p:cNvPr>
          <p:cNvSpPr/>
          <p:nvPr/>
        </p:nvSpPr>
        <p:spPr>
          <a:xfrm>
            <a:off x="4492978" y="2102559"/>
            <a:ext cx="3206044" cy="4007556"/>
          </a:xfrm>
          <a:prstGeom prst="parallelogram">
            <a:avLst>
              <a:gd name="adj" fmla="val 482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0B3A55F7-7AEC-3945-9197-8D87A6CB0927}"/>
              </a:ext>
            </a:extLst>
          </p:cNvPr>
          <p:cNvSpPr/>
          <p:nvPr/>
        </p:nvSpPr>
        <p:spPr>
          <a:xfrm>
            <a:off x="8229599" y="2102559"/>
            <a:ext cx="3206044" cy="4007556"/>
          </a:xfrm>
          <a:prstGeom prst="parallelogram">
            <a:avLst>
              <a:gd name="adj" fmla="val 482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4C14C8-665C-3845-95F9-C899C51DBA7C}"/>
              </a:ext>
            </a:extLst>
          </p:cNvPr>
          <p:cNvSpPr txBox="1"/>
          <p:nvPr/>
        </p:nvSpPr>
        <p:spPr>
          <a:xfrm>
            <a:off x="970437" y="3970869"/>
            <a:ext cx="27778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Leaders must be flexible and open to change. They may be asked to eliminate long-standing practices and “ceremonies” that they have grown accustomed 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1546A6-5DC2-624D-A245-20A0C4BF2846}"/>
              </a:ext>
            </a:extLst>
          </p:cNvPr>
          <p:cNvSpPr txBox="1"/>
          <p:nvPr/>
        </p:nvSpPr>
        <p:spPr>
          <a:xfrm>
            <a:off x="970436" y="2907357"/>
            <a:ext cx="2777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ource Serif Pro"/>
              </a:rPr>
              <a:t>BE FLEXIBLE</a:t>
            </a:r>
          </a:p>
          <a:p>
            <a:r>
              <a:rPr lang="en-US" sz="2400" b="1" dirty="0">
                <a:latin typeface="Source Serif Pro"/>
              </a:rPr>
              <a:t>OPEN TO CHANGE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3DB171-C07B-6644-9956-0CA5DF6A6FD6}"/>
              </a:ext>
            </a:extLst>
          </p:cNvPr>
          <p:cNvSpPr txBox="1"/>
          <p:nvPr/>
        </p:nvSpPr>
        <p:spPr>
          <a:xfrm>
            <a:off x="4707060" y="3970869"/>
            <a:ext cx="27778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en-US" dirty="0"/>
              <a:t>Leaders must be willing to forgo information that is custom-tailored for them, and instead promote a model where the organization becomes better informed as a whole.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742BD4-8F65-C843-816C-FBF716E53D10}"/>
              </a:ext>
            </a:extLst>
          </p:cNvPr>
          <p:cNvSpPr txBox="1"/>
          <p:nvPr/>
        </p:nvSpPr>
        <p:spPr>
          <a:xfrm>
            <a:off x="8443684" y="3970869"/>
            <a:ext cx="27778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en-US" dirty="0"/>
              <a:t>Leaders must invest in the right enterprise communication tools and communicate through these channels themselves.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4CC3B2-B3A4-F146-A3BD-F53A6AE41A1E}"/>
              </a:ext>
            </a:extLst>
          </p:cNvPr>
          <p:cNvSpPr txBox="1"/>
          <p:nvPr/>
        </p:nvSpPr>
        <p:spPr>
          <a:xfrm>
            <a:off x="4600018" y="2907355"/>
            <a:ext cx="3206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FORGO INFORMATION </a:t>
            </a:r>
          </a:p>
          <a:p>
            <a:r>
              <a:rPr lang="en-US" sz="2400" b="1" dirty="0"/>
              <a:t>BETTER INFORMED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78625A-7302-4A4B-B7C2-171F5F17CE74}"/>
              </a:ext>
            </a:extLst>
          </p:cNvPr>
          <p:cNvSpPr txBox="1"/>
          <p:nvPr/>
        </p:nvSpPr>
        <p:spPr>
          <a:xfrm>
            <a:off x="8336639" y="2913466"/>
            <a:ext cx="341549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Source Serif Pro"/>
              </a:rPr>
              <a:t>COMMUNICATE</a:t>
            </a:r>
          </a:p>
          <a:p>
            <a:r>
              <a:rPr lang="en-US" sz="2300" b="1" dirty="0">
                <a:latin typeface="Source Serif Pro"/>
              </a:rPr>
              <a:t>THROUGH RIGHT TOOLS</a:t>
            </a:r>
          </a:p>
          <a:p>
            <a:r>
              <a:rPr lang="en-US" sz="2300" b="1" dirty="0">
                <a:latin typeface="Source Serif Pro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82CD5A-EB24-6842-96A6-1E9B073F16D0}"/>
              </a:ext>
            </a:extLst>
          </p:cNvPr>
          <p:cNvSpPr txBox="1"/>
          <p:nvPr/>
        </p:nvSpPr>
        <p:spPr>
          <a:xfrm>
            <a:off x="4707060" y="1502394"/>
            <a:ext cx="959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Source Serif Pro"/>
              </a:rPr>
              <a:t>2</a:t>
            </a:r>
            <a:endParaRPr lang="en-US" sz="7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F18085-9566-AF46-94AB-8F1FE6C546D7}"/>
              </a:ext>
            </a:extLst>
          </p:cNvPr>
          <p:cNvSpPr txBox="1"/>
          <p:nvPr/>
        </p:nvSpPr>
        <p:spPr>
          <a:xfrm>
            <a:off x="981728" y="1502394"/>
            <a:ext cx="959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Source Serif Pro"/>
              </a:rPr>
              <a:t>1</a:t>
            </a:r>
            <a:endParaRPr lang="en-US" sz="7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FE6E22-35EE-7C49-A1C2-45E624D3194C}"/>
              </a:ext>
            </a:extLst>
          </p:cNvPr>
          <p:cNvSpPr txBox="1"/>
          <p:nvPr/>
        </p:nvSpPr>
        <p:spPr>
          <a:xfrm>
            <a:off x="8443684" y="1502394"/>
            <a:ext cx="959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Source Serif Pro"/>
              </a:rPr>
              <a:t>3</a:t>
            </a:r>
            <a:endParaRPr lang="en-US" sz="72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68ADE8-91E1-DF42-930F-3802F11D271D}"/>
              </a:ext>
            </a:extLst>
          </p:cNvPr>
          <p:cNvSpPr/>
          <p:nvPr/>
        </p:nvSpPr>
        <p:spPr>
          <a:xfrm>
            <a:off x="3160123" y="426523"/>
            <a:ext cx="53836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i="1" dirty="0"/>
              <a:t>Leadership</a:t>
            </a:r>
            <a:r>
              <a:rPr lang="en-US" sz="4000" b="1" i="1" dirty="0">
                <a:latin typeface="Source Serif Pro"/>
              </a:rPr>
              <a:t> Prerequisites</a:t>
            </a:r>
          </a:p>
        </p:txBody>
      </p:sp>
    </p:spTree>
    <p:extLst>
      <p:ext uri="{BB962C8B-B14F-4D97-AF65-F5344CB8AC3E}">
        <p14:creationId xmlns:p14="http://schemas.microsoft.com/office/powerpoint/2010/main" val="3334943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89F2DF-CED3-1F4D-99A4-D001E4D2FD92}"/>
              </a:ext>
            </a:extLst>
          </p:cNvPr>
          <p:cNvSpPr txBox="1"/>
          <p:nvPr/>
        </p:nvSpPr>
        <p:spPr>
          <a:xfrm>
            <a:off x="1505243" y="807338"/>
            <a:ext cx="10050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Move from “Single-Use” to “Living” Documentation</a:t>
            </a:r>
            <a:endParaRPr lang="en-US" sz="3600" dirty="0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B07696C3-55D1-CE42-BA76-B5407961AF23}"/>
              </a:ext>
            </a:extLst>
          </p:cNvPr>
          <p:cNvSpPr/>
          <p:nvPr/>
        </p:nvSpPr>
        <p:spPr>
          <a:xfrm>
            <a:off x="586153" y="675249"/>
            <a:ext cx="919090" cy="910510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</a:t>
            </a:r>
          </a:p>
        </p:txBody>
      </p:sp>
      <p:pic>
        <p:nvPicPr>
          <p:cNvPr id="7" name="Picture 6" descr="A fabric surface&#10;&#10;Description automatically generated">
            <a:extLst>
              <a:ext uri="{FF2B5EF4-FFF2-40B4-BE49-F238E27FC236}">
                <a16:creationId xmlns:a16="http://schemas.microsoft.com/office/drawing/2014/main" id="{A7986BF9-0DC0-9D46-A2EB-BB7B3F4CF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2208628" y="2011476"/>
            <a:ext cx="3590388" cy="4039187"/>
          </a:xfrm>
          <a:prstGeom prst="parallelogram">
            <a:avLst>
              <a:gd name="adj" fmla="val 11154"/>
            </a:avLst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ADA5FC-DC80-5446-B1D8-DFBBA78347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4" r="24810"/>
          <a:stretch/>
        </p:blipFill>
        <p:spPr>
          <a:xfrm>
            <a:off x="7234074" y="2011475"/>
            <a:ext cx="3590386" cy="4039187"/>
          </a:xfrm>
          <a:prstGeom prst="parallelogram">
            <a:avLst>
              <a:gd name="adj" fmla="val 11154"/>
            </a:avLst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C03839F0-E324-404B-AEC7-3860C0D5A672}"/>
              </a:ext>
            </a:extLst>
          </p:cNvPr>
          <p:cNvSpPr/>
          <p:nvPr/>
        </p:nvSpPr>
        <p:spPr>
          <a:xfrm>
            <a:off x="6016360" y="3646846"/>
            <a:ext cx="1000369" cy="40532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37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9F632B2E-C505-DD4C-8E71-82EBFAC2A322}"/>
              </a:ext>
            </a:extLst>
          </p:cNvPr>
          <p:cNvSpPr/>
          <p:nvPr/>
        </p:nvSpPr>
        <p:spPr>
          <a:xfrm>
            <a:off x="586153" y="675249"/>
            <a:ext cx="919090" cy="910510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EAA714-6CDA-A14D-9CED-53ACBA26ACED}"/>
              </a:ext>
            </a:extLst>
          </p:cNvPr>
          <p:cNvSpPr/>
          <p:nvPr/>
        </p:nvSpPr>
        <p:spPr>
          <a:xfrm>
            <a:off x="422871" y="1721738"/>
            <a:ext cx="64140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Quicksand"/>
              </a:rPr>
              <a:t>Eliminate “Point-in-Time” Status Updates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568D07-9692-2643-AA03-D93A54AF1E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977"/>
          <a:stretch/>
        </p:blipFill>
        <p:spPr>
          <a:xfrm>
            <a:off x="8006851" y="0"/>
            <a:ext cx="6167672" cy="2869809"/>
          </a:xfrm>
          <a:prstGeom prst="parallelogram">
            <a:avLst/>
          </a:prstGeom>
        </p:spPr>
      </p:pic>
      <p:pic>
        <p:nvPicPr>
          <p:cNvPr id="8" name="Picture 7" descr="A screen shot of a computer&#10;&#10;Description automatically generated">
            <a:extLst>
              <a:ext uri="{FF2B5EF4-FFF2-40B4-BE49-F238E27FC236}">
                <a16:creationId xmlns:a16="http://schemas.microsoft.com/office/drawing/2014/main" id="{49265B46-538A-A543-B922-30EE40AD43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2" t="41846" r="1"/>
          <a:stretch/>
        </p:blipFill>
        <p:spPr>
          <a:xfrm>
            <a:off x="6997701" y="2869809"/>
            <a:ext cx="9458385" cy="3988191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753010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378</Words>
  <Application>Microsoft Macintosh PowerPoint</Application>
  <PresentationFormat>Widescreen</PresentationFormat>
  <Paragraphs>70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Quicksand</vt:lpstr>
      <vt:lpstr>Source Serif Pro</vt:lpstr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</dc:creator>
  <cp:lastModifiedBy>Bin Zhu</cp:lastModifiedBy>
  <cp:revision>15</cp:revision>
  <dcterms:created xsi:type="dcterms:W3CDTF">2020-08-21T04:43:02Z</dcterms:created>
  <dcterms:modified xsi:type="dcterms:W3CDTF">2020-08-24T02:47:54Z</dcterms:modified>
</cp:coreProperties>
</file>