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87" r:id="rId3"/>
    <p:sldId id="288" r:id="rId4"/>
    <p:sldId id="264" r:id="rId5"/>
    <p:sldId id="289" r:id="rId6"/>
    <p:sldId id="290" r:id="rId7"/>
    <p:sldId id="260" r:id="rId8"/>
    <p:sldId id="286" r:id="rId9"/>
    <p:sldId id="285" r:id="rId10"/>
    <p:sldId id="261" r:id="rId11"/>
    <p:sldId id="292" r:id="rId12"/>
    <p:sldId id="262" r:id="rId13"/>
    <p:sldId id="279" r:id="rId14"/>
    <p:sldId id="282" r:id="rId15"/>
    <p:sldId id="267" r:id="rId16"/>
    <p:sldId id="275" r:id="rId17"/>
    <p:sldId id="277" r:id="rId18"/>
    <p:sldId id="269" r:id="rId19"/>
    <p:sldId id="274" r:id="rId20"/>
    <p:sldId id="258" r:id="rId21"/>
    <p:sldId id="291" r:id="rId22"/>
    <p:sldId id="266" r:id="rId23"/>
    <p:sldId id="272" r:id="rId24"/>
    <p:sldId id="294" r:id="rId25"/>
    <p:sldId id="29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60A2"/>
    <a:srgbClr val="FBB040"/>
    <a:srgbClr val="005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1" autoAdjust="0"/>
    <p:restoredTop sz="95046"/>
  </p:normalViewPr>
  <p:slideViewPr>
    <p:cSldViewPr snapToObjects="1">
      <p:cViewPr varScale="1">
        <p:scale>
          <a:sx n="88" d="100"/>
          <a:sy n="88" d="100"/>
        </p:scale>
        <p:origin x="1432" y="184"/>
      </p:cViewPr>
      <p:guideLst>
        <p:guide orient="horz" pos="67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A6FCF-C035-4F9B-BBFB-7083450B36BD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ADE81-6D05-48B4-966E-3D276FB7E6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60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ADE81-6D05-48B4-966E-3D276FB7E6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563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ADE81-6D05-48B4-966E-3D276FB7E6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13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ADE81-6D05-48B4-966E-3D276FB7E6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1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ADE81-6D05-48B4-966E-3D276FB7E6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7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02D2F-53FB-FD44-95FC-DD1DEF6C7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50AC6-9E7F-1246-8D1E-7B31C9492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C1222-A292-F44F-9D89-331E6AF9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49E49-D23C-DA41-8BF7-A6D6EB2EC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2CA7C-FCDF-9040-B3EC-EE511361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97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91A9-4284-344D-A89F-1AF69BBD9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3AF9C-CD77-4446-8D87-98881C00C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7978D-0480-384F-B260-8552EB82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1B6495-D58D-5340-B046-31AF8396E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5CE22-81F0-A747-B761-ABB4B87CA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03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49ABEA-6D32-EB47-AA4A-DB06C83703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D4E06C-054C-3E42-A714-212F5EC65C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0A1B1-4877-A143-BB45-77AC84402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5E821-AEEB-A844-8307-C7E613EB8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CA692D-F50B-744A-B218-2D589262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324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57EA2-0615-A545-9DD1-988759416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CB314-9609-FB44-9F1C-2124AACE9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6812F-16E8-CC4A-B707-BCE5F51C6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55029-5E26-704E-846E-E3C9F197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05E46-876C-BF43-BCEC-69C5E64D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995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89BD-2C1E-124A-B7A5-9D36446CE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E7EF11-0123-6240-B705-ABFEDB1DF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FB17D-51B8-DC4E-9DCF-F489F09F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29C8C-2B6E-6245-922E-5B3E943C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2CD87-CA4F-4547-A613-802EA72A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3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CA19B-AAF9-BF44-9F7A-28879871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4B3E2-4523-F442-A7A5-209726DA6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BB003-F9F7-0647-B514-970AC9715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AEA757-5B84-D24E-AE91-0958A7969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3C0A5-E6FA-BF40-90BA-A4438A031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2DDD6-AA92-6646-896C-B72DFC90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11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8F151-2D2B-0F46-89AE-75E8E89A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A8207-E341-B046-B095-B2EC65EA6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74934-92F0-2C4D-89B1-283D738CFD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CC2D7F-EFFB-ED4C-99AF-BDC79DB45F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30188-2C4B-BB45-A969-74C58C4B6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E94F5-7F71-5949-B455-42D1C1571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BCC11-12DF-4448-ADFE-A5BB45804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AC5F52-8856-6C4B-BF4E-53277AD13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50C-12D4-3F4A-8B05-B2D58964B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B4ABC6-844C-FF4C-A311-7A6CE4608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F2D8F2-7C40-A044-B70C-D2B8711D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C1F604-261A-8A40-91D8-950D3579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89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9D1356-80B9-7B49-A357-0B53AC05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4AB499-1E37-1E4A-BA07-E6672E0E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F0E094-CEAA-3942-9329-77EE200C8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49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6090-BA6E-B643-88BE-F552647B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4D011-FADE-0A49-A07D-79C38AC42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FF022C-2FD1-C740-A90B-CD3511D95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2FE7A1-EC52-4E4F-86C1-007EACB8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74B097-7D08-E245-8AF5-E1C2B2123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46AA8-44F0-0C48-AADA-DE42AEA04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5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8A251-A705-0F4A-9541-21CF0613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4C322-05E5-AE45-BBE0-EF06E2FAB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7FB230-8F99-D242-B60A-48702B2D7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AAE3FA-74D3-0146-88E0-2869E635B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14F78-76D7-D44F-958C-414EBA34D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5378C-E0C2-DD4B-823E-A377C697B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665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BB95C-A099-3941-9547-96504EC55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CF68C-FA02-8F41-BEB5-20EF2A71D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EA5D-9615-CF49-B13D-BBE2BC27F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21720-1820-2B4E-8155-E17043924810}" type="datetimeFigureOut">
              <a:rPr lang="en-US" smtClean="0"/>
              <a:t>8/25/20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62E8-01CD-B44B-B83D-9A08DDAFE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4546A-A609-F04B-A404-6863AF1F5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EB857-B8FB-8144-A999-2B3B63B5F7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1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jpg"/><Relationship Id="rId7" Type="http://schemas.openxmlformats.org/officeDocument/2006/relationships/image" Target="../media/image26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lying, kite&#10;&#10;Description automatically generated">
            <a:extLst>
              <a:ext uri="{FF2B5EF4-FFF2-40B4-BE49-F238E27FC236}">
                <a16:creationId xmlns:a16="http://schemas.microsoft.com/office/drawing/2014/main" id="{F6C90462-38CE-394D-9F76-9670D8146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98" b="27492"/>
          <a:stretch/>
        </p:blipFill>
        <p:spPr>
          <a:xfrm>
            <a:off x="0" y="-1"/>
            <a:ext cx="12192000" cy="44119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C8EFB9-514D-4643-952E-C05DD7249A8D}"/>
              </a:ext>
            </a:extLst>
          </p:cNvPr>
          <p:cNvSpPr/>
          <p:nvPr/>
        </p:nvSpPr>
        <p:spPr>
          <a:xfrm>
            <a:off x="-28254" y="4033938"/>
            <a:ext cx="12192000" cy="2820256"/>
          </a:xfrm>
          <a:prstGeom prst="rect">
            <a:avLst/>
          </a:prstGeom>
          <a:solidFill>
            <a:srgbClr val="005F9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bject 258">
            <a:extLst>
              <a:ext uri="{FF2B5EF4-FFF2-40B4-BE49-F238E27FC236}">
                <a16:creationId xmlns:a16="http://schemas.microsoft.com/office/drawing/2014/main" id="{25607054-FA2E-484A-B5D3-41F8F1C0DCB9}"/>
              </a:ext>
            </a:extLst>
          </p:cNvPr>
          <p:cNvSpPr txBox="1"/>
          <p:nvPr/>
        </p:nvSpPr>
        <p:spPr>
          <a:xfrm>
            <a:off x="0" y="4953000"/>
            <a:ext cx="12192000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868002-27AD-43E7-81C9-5FA8410E5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4662904"/>
            <a:ext cx="2219325" cy="1257300"/>
          </a:xfrm>
          <a:prstGeom prst="rect">
            <a:avLst/>
          </a:prstGeom>
        </p:spPr>
      </p:pic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23301430-6513-9D42-A0D5-A58B99EE3131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108581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092D11-ACBA-4246-8206-98D356FC2C5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E0C47E75-F10D-8C45-9FDE-102B02F43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07" y="1710570"/>
            <a:ext cx="11746750" cy="42092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DF85FB-BECD-9047-92B0-244B6C516A9A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45A88E-BC0F-5141-91AA-8E7AD891ED51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ADDING VALUE AT EACH STAGE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2507DF-E7D1-6E4C-8817-EDEE05DD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1EBADC0-33A3-3E4B-8789-E35D58357A4F}"/>
              </a:ext>
            </a:extLst>
          </p:cNvPr>
          <p:cNvSpPr txBox="1"/>
          <p:nvPr/>
        </p:nvSpPr>
        <p:spPr>
          <a:xfrm>
            <a:off x="489737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B2385D-A9C3-B549-B86A-21AA3DF77409}"/>
              </a:ext>
            </a:extLst>
          </p:cNvPr>
          <p:cNvSpPr txBox="1"/>
          <p:nvPr/>
        </p:nvSpPr>
        <p:spPr>
          <a:xfrm>
            <a:off x="541107" y="2899561"/>
            <a:ext cx="1441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 </a:t>
            </a:r>
          </a:p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 introduction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4B58A4-F154-A84B-9AF8-55AC0A7AB087}"/>
              </a:ext>
            </a:extLst>
          </p:cNvPr>
          <p:cNvSpPr txBox="1"/>
          <p:nvPr/>
        </p:nvSpPr>
        <p:spPr>
          <a:xfrm>
            <a:off x="2102780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ADD39A-FE30-E041-B409-DE824C4D875C}"/>
              </a:ext>
            </a:extLst>
          </p:cNvPr>
          <p:cNvSpPr txBox="1"/>
          <p:nvPr/>
        </p:nvSpPr>
        <p:spPr>
          <a:xfrm>
            <a:off x="2154150" y="2899561"/>
            <a:ext cx="144180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VETTING</a:t>
            </a:r>
          </a:p>
          <a:p>
            <a:pPr algn="ctr"/>
            <a:endParaRPr lang="en-US" sz="2000" b="1" dirty="0">
              <a:solidFill>
                <a:srgbClr val="FBB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criteria + analysis + instant network feedback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BFF4A5-1816-F544-95D0-7DD61EDA7FBB}"/>
              </a:ext>
            </a:extLst>
          </p:cNvPr>
          <p:cNvSpPr txBox="1"/>
          <p:nvPr/>
        </p:nvSpPr>
        <p:spPr>
          <a:xfrm>
            <a:off x="3726097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44F07-A20E-554F-9B00-9B9586E06ECF}"/>
              </a:ext>
            </a:extLst>
          </p:cNvPr>
          <p:cNvSpPr txBox="1"/>
          <p:nvPr/>
        </p:nvSpPr>
        <p:spPr>
          <a:xfrm>
            <a:off x="3767193" y="2899561"/>
            <a:ext cx="14418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CREATION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for companies + see the new market utilization stories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5A18E9-B57D-9347-A443-C66E5F4A644D}"/>
              </a:ext>
            </a:extLst>
          </p:cNvPr>
          <p:cNvSpPr txBox="1"/>
          <p:nvPr/>
        </p:nvSpPr>
        <p:spPr>
          <a:xfrm>
            <a:off x="5339139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7027815-978A-F14D-A04E-E338689273D5}"/>
              </a:ext>
            </a:extLst>
          </p:cNvPr>
          <p:cNvSpPr txBox="1"/>
          <p:nvPr/>
        </p:nvSpPr>
        <p:spPr>
          <a:xfrm>
            <a:off x="5380235" y="2899561"/>
            <a:ext cx="144180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investment alongside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top-tier 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VC partners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4E3CB4-FF36-094E-B28A-A1647F25E4D8}"/>
              </a:ext>
            </a:extLst>
          </p:cNvPr>
          <p:cNvSpPr txBox="1"/>
          <p:nvPr/>
        </p:nvSpPr>
        <p:spPr>
          <a:xfrm>
            <a:off x="6962455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636902-7355-CD4D-895C-391BFA09490E}"/>
              </a:ext>
            </a:extLst>
          </p:cNvPr>
          <p:cNvSpPr txBox="1"/>
          <p:nvPr/>
        </p:nvSpPr>
        <p:spPr>
          <a:xfrm>
            <a:off x="7003551" y="2899561"/>
            <a:ext cx="144180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&amp; GROW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promotional events + provide conference exposure + newsletters and referrals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1B0073-6EC8-284B-B7E1-F2047E5A0286}"/>
              </a:ext>
            </a:extLst>
          </p:cNvPr>
          <p:cNvSpPr txBox="1"/>
          <p:nvPr/>
        </p:nvSpPr>
        <p:spPr>
          <a:xfrm>
            <a:off x="8585771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3CAFC3-D0B2-B04E-9970-29A8179E1D80}"/>
              </a:ext>
            </a:extLst>
          </p:cNvPr>
          <p:cNvSpPr txBox="1"/>
          <p:nvPr/>
        </p:nvSpPr>
        <p:spPr>
          <a:xfrm>
            <a:off x="8626867" y="2899561"/>
            <a:ext cx="144180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&amp; REINVEST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Continuous analysis of customer feedback, performance breakaways occur, multiply investment allocation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56578A-EA5C-9D43-BC40-F3C28B18DB55}"/>
              </a:ext>
            </a:extLst>
          </p:cNvPr>
          <p:cNvSpPr txBox="1"/>
          <p:nvPr/>
        </p:nvSpPr>
        <p:spPr>
          <a:xfrm>
            <a:off x="10198814" y="157419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52C853-F749-7549-867C-3A3BCC8A0B15}"/>
              </a:ext>
            </a:extLst>
          </p:cNvPr>
          <p:cNvSpPr txBox="1"/>
          <p:nvPr/>
        </p:nvSpPr>
        <p:spPr>
          <a:xfrm>
            <a:off x="10250185" y="2899561"/>
            <a:ext cx="14418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VALUE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a great network to help companies after they have proven their product</a:t>
            </a:r>
          </a:p>
        </p:txBody>
      </p:sp>
      <p:sp>
        <p:nvSpPr>
          <p:cNvPr id="30" name="Round Diagonal Corner Rectangle 29">
            <a:extLst>
              <a:ext uri="{FF2B5EF4-FFF2-40B4-BE49-F238E27FC236}">
                <a16:creationId xmlns:a16="http://schemas.microsoft.com/office/drawing/2014/main" id="{72327D95-7FC1-DB46-BAFD-C0F65AF283DE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143787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table, sitting, small, vase&#10;&#10;Description automatically generated">
            <a:extLst>
              <a:ext uri="{FF2B5EF4-FFF2-40B4-BE49-F238E27FC236}">
                <a16:creationId xmlns:a16="http://schemas.microsoft.com/office/drawing/2014/main" id="{26673533-1715-EB46-A307-E9585CBB4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06" b="14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A5B1E8-17A0-9546-9EF0-EA4C6D07B9DD}"/>
              </a:ext>
            </a:extLst>
          </p:cNvPr>
          <p:cNvSpPr/>
          <p:nvPr/>
        </p:nvSpPr>
        <p:spPr>
          <a:xfrm>
            <a:off x="-152400" y="0"/>
            <a:ext cx="12450245" cy="6878240"/>
          </a:xfrm>
          <a:prstGeom prst="rect">
            <a:avLst/>
          </a:prstGeom>
          <a:solidFill>
            <a:schemeClr val="tx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85BA6EE-BAE8-614C-8935-480AA479328A}"/>
              </a:ext>
            </a:extLst>
          </p:cNvPr>
          <p:cNvSpPr/>
          <p:nvPr/>
        </p:nvSpPr>
        <p:spPr>
          <a:xfrm>
            <a:off x="576322" y="3826804"/>
            <a:ext cx="11039355" cy="3019164"/>
          </a:xfrm>
          <a:custGeom>
            <a:avLst/>
            <a:gdLst>
              <a:gd name="connsiteX0" fmla="*/ 0 w 10648709"/>
              <a:gd name="connsiteY0" fmla="*/ 4016416 h 4016416"/>
              <a:gd name="connsiteX1" fmla="*/ 1446835 w 10648709"/>
              <a:gd name="connsiteY1" fmla="*/ 3194613 h 4016416"/>
              <a:gd name="connsiteX2" fmla="*/ 2997843 w 10648709"/>
              <a:gd name="connsiteY2" fmla="*/ 3333509 h 4016416"/>
              <a:gd name="connsiteX3" fmla="*/ 4340506 w 10648709"/>
              <a:gd name="connsiteY3" fmla="*/ 2754775 h 4016416"/>
              <a:gd name="connsiteX4" fmla="*/ 6088283 w 10648709"/>
              <a:gd name="connsiteY4" fmla="*/ 2731626 h 4016416"/>
              <a:gd name="connsiteX5" fmla="*/ 7627716 w 10648709"/>
              <a:gd name="connsiteY5" fmla="*/ 1296365 h 4016416"/>
              <a:gd name="connsiteX6" fmla="*/ 9282896 w 10648709"/>
              <a:gd name="connsiteY6" fmla="*/ 787079 h 4016416"/>
              <a:gd name="connsiteX7" fmla="*/ 10648709 w 10648709"/>
              <a:gd name="connsiteY7" fmla="*/ 0 h 4016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8709" h="4016416">
                <a:moveTo>
                  <a:pt x="0" y="4016416"/>
                </a:moveTo>
                <a:cubicBezTo>
                  <a:pt x="473597" y="3662423"/>
                  <a:pt x="947195" y="3308431"/>
                  <a:pt x="1446835" y="3194613"/>
                </a:cubicBezTo>
                <a:cubicBezTo>
                  <a:pt x="1946476" y="3080795"/>
                  <a:pt x="2515565" y="3406815"/>
                  <a:pt x="2997843" y="3333509"/>
                </a:cubicBezTo>
                <a:cubicBezTo>
                  <a:pt x="3480121" y="3260203"/>
                  <a:pt x="3825433" y="2855089"/>
                  <a:pt x="4340506" y="2754775"/>
                </a:cubicBezTo>
                <a:cubicBezTo>
                  <a:pt x="4855579" y="2654461"/>
                  <a:pt x="5540415" y="2974694"/>
                  <a:pt x="6088283" y="2731626"/>
                </a:cubicBezTo>
                <a:cubicBezTo>
                  <a:pt x="6636151" y="2488558"/>
                  <a:pt x="7095281" y="1620456"/>
                  <a:pt x="7627716" y="1296365"/>
                </a:cubicBezTo>
                <a:cubicBezTo>
                  <a:pt x="8160151" y="972274"/>
                  <a:pt x="8779397" y="1003140"/>
                  <a:pt x="9282896" y="787079"/>
                </a:cubicBezTo>
                <a:cubicBezTo>
                  <a:pt x="9786395" y="571018"/>
                  <a:pt x="10217552" y="285509"/>
                  <a:pt x="1064870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0791882-E433-6847-B9E2-B58347607087}"/>
              </a:ext>
            </a:extLst>
          </p:cNvPr>
          <p:cNvGrpSpPr/>
          <p:nvPr/>
        </p:nvGrpSpPr>
        <p:grpSpPr>
          <a:xfrm>
            <a:off x="1447799" y="5373483"/>
            <a:ext cx="275469" cy="275469"/>
            <a:chOff x="5016857" y="1905000"/>
            <a:chExt cx="275469" cy="27546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A1D8D1-87AA-764A-963F-628313A90C95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26233E-B06D-4847-9D0D-7764D9D426D2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9AC624-C844-7A43-87B4-369937F95D76}"/>
              </a:ext>
            </a:extLst>
          </p:cNvPr>
          <p:cNvGrpSpPr/>
          <p:nvPr/>
        </p:nvGrpSpPr>
        <p:grpSpPr>
          <a:xfrm>
            <a:off x="3443665" y="5373483"/>
            <a:ext cx="275469" cy="275469"/>
            <a:chOff x="5016857" y="1905000"/>
            <a:chExt cx="275469" cy="27546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951FD31-5414-3749-A931-B5FE78AE8AF1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A78921-5F10-EB4C-95E7-C3A93617962F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3FCB2B2-E902-9C45-A927-EAA57B8C2112}"/>
              </a:ext>
            </a:extLst>
          </p:cNvPr>
          <p:cNvGrpSpPr/>
          <p:nvPr/>
        </p:nvGrpSpPr>
        <p:grpSpPr>
          <a:xfrm>
            <a:off x="5043865" y="4916283"/>
            <a:ext cx="275469" cy="275469"/>
            <a:chOff x="5016857" y="1905000"/>
            <a:chExt cx="275469" cy="275469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E24995-DACD-D449-834C-4AA88CA31787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0DFFC90-B1C4-484B-BA48-522F41FFB058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4192FA2-E903-5F46-B1C7-D59D5599444E}"/>
              </a:ext>
            </a:extLst>
          </p:cNvPr>
          <p:cNvGrpSpPr/>
          <p:nvPr/>
        </p:nvGrpSpPr>
        <p:grpSpPr>
          <a:xfrm>
            <a:off x="10530265" y="2112316"/>
            <a:ext cx="275469" cy="275469"/>
            <a:chOff x="5016857" y="1905000"/>
            <a:chExt cx="275469" cy="275469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409249D-FD0D-144C-9FCC-306DDC69A780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0B3B99D-B6C6-9342-8149-6BABA87FFF8A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B2B25E-9A4D-C148-B3E1-6CA9118947DD}"/>
              </a:ext>
            </a:extLst>
          </p:cNvPr>
          <p:cNvGrpSpPr/>
          <p:nvPr/>
        </p:nvGrpSpPr>
        <p:grpSpPr>
          <a:xfrm>
            <a:off x="9210356" y="2935083"/>
            <a:ext cx="275469" cy="275469"/>
            <a:chOff x="5016857" y="1905000"/>
            <a:chExt cx="275469" cy="27546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86D7D61-B558-A741-8A87-C140936633AB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4D61C2-6B88-9D49-90CC-8BD0A160F4B0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B4AF9F-CCE9-1645-8FDA-705B1A6BB3FC}"/>
              </a:ext>
            </a:extLst>
          </p:cNvPr>
          <p:cNvGrpSpPr/>
          <p:nvPr/>
        </p:nvGrpSpPr>
        <p:grpSpPr>
          <a:xfrm>
            <a:off x="7861905" y="3697083"/>
            <a:ext cx="275469" cy="275469"/>
            <a:chOff x="5016857" y="1905000"/>
            <a:chExt cx="275469" cy="27546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FCDEE76-397F-3A4B-B3B6-806445D08D9F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201FBAF-1C6D-C548-A682-0D39C54B436D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2044E87-EBB9-0244-9820-536B8B86EAFF}"/>
              </a:ext>
            </a:extLst>
          </p:cNvPr>
          <p:cNvGrpSpPr/>
          <p:nvPr/>
        </p:nvGrpSpPr>
        <p:grpSpPr>
          <a:xfrm>
            <a:off x="6644065" y="4466120"/>
            <a:ext cx="275469" cy="275469"/>
            <a:chOff x="5016857" y="1905000"/>
            <a:chExt cx="275469" cy="275469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5E9C930-77C5-B943-B00B-62D9B8DB19B9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23E862-A32E-954C-967F-7D9AD1DDAC2D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039A042-5675-5443-8BA3-154C6C5D64F2}"/>
              </a:ext>
            </a:extLst>
          </p:cNvPr>
          <p:cNvCxnSpPr>
            <a:cxnSpLocks/>
          </p:cNvCxnSpPr>
          <p:nvPr/>
        </p:nvCxnSpPr>
        <p:spPr>
          <a:xfrm>
            <a:off x="1585534" y="5648952"/>
            <a:ext cx="0" cy="71323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28E066-2C8B-D34E-9101-A8B79E0C5B43}"/>
              </a:ext>
            </a:extLst>
          </p:cNvPr>
          <p:cNvCxnSpPr>
            <a:cxnSpLocks/>
          </p:cNvCxnSpPr>
          <p:nvPr/>
        </p:nvCxnSpPr>
        <p:spPr>
          <a:xfrm>
            <a:off x="10668000" y="2372352"/>
            <a:ext cx="0" cy="187452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49114E-BD3B-D746-8CCA-E030FE5F1B7E}"/>
              </a:ext>
            </a:extLst>
          </p:cNvPr>
          <p:cNvCxnSpPr>
            <a:cxnSpLocks/>
          </p:cNvCxnSpPr>
          <p:nvPr/>
        </p:nvCxnSpPr>
        <p:spPr>
          <a:xfrm>
            <a:off x="9348091" y="3210552"/>
            <a:ext cx="0" cy="13638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C1ACEB4-11E0-1843-A614-B53C49CA4CCF}"/>
              </a:ext>
            </a:extLst>
          </p:cNvPr>
          <p:cNvCxnSpPr>
            <a:cxnSpLocks/>
          </p:cNvCxnSpPr>
          <p:nvPr/>
        </p:nvCxnSpPr>
        <p:spPr>
          <a:xfrm>
            <a:off x="7999640" y="3972551"/>
            <a:ext cx="0" cy="11247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045657-C747-6A4F-83A1-A1C3A6C6148C}"/>
              </a:ext>
            </a:extLst>
          </p:cNvPr>
          <p:cNvCxnSpPr/>
          <p:nvPr/>
        </p:nvCxnSpPr>
        <p:spPr>
          <a:xfrm>
            <a:off x="5181600" y="5191752"/>
            <a:ext cx="0" cy="685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15537B-6DA0-CE40-87E4-1E903B107B33}"/>
              </a:ext>
            </a:extLst>
          </p:cNvPr>
          <p:cNvCxnSpPr/>
          <p:nvPr/>
        </p:nvCxnSpPr>
        <p:spPr>
          <a:xfrm>
            <a:off x="3581400" y="5648952"/>
            <a:ext cx="0" cy="685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05A23D-F57D-0F4B-9921-60E8ED00FB14}"/>
              </a:ext>
            </a:extLst>
          </p:cNvPr>
          <p:cNvCxnSpPr>
            <a:cxnSpLocks/>
          </p:cNvCxnSpPr>
          <p:nvPr/>
        </p:nvCxnSpPr>
        <p:spPr>
          <a:xfrm>
            <a:off x="6781800" y="4741588"/>
            <a:ext cx="0" cy="11612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B3914E6-353A-7944-AE8E-206C498EC7A2}"/>
              </a:ext>
            </a:extLst>
          </p:cNvPr>
          <p:cNvSpPr txBox="1"/>
          <p:nvPr/>
        </p:nvSpPr>
        <p:spPr>
          <a:xfrm>
            <a:off x="1137268" y="5046703"/>
            <a:ext cx="896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553D3D-2866-3547-A790-F4D6B544E868}"/>
              </a:ext>
            </a:extLst>
          </p:cNvPr>
          <p:cNvSpPr txBox="1"/>
          <p:nvPr/>
        </p:nvSpPr>
        <p:spPr>
          <a:xfrm>
            <a:off x="3131416" y="5023221"/>
            <a:ext cx="86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2FF097B-E50C-3C4F-BC80-F8E84639BB62}"/>
              </a:ext>
            </a:extLst>
          </p:cNvPr>
          <p:cNvSpPr txBox="1"/>
          <p:nvPr/>
        </p:nvSpPr>
        <p:spPr>
          <a:xfrm>
            <a:off x="4411037" y="4574412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80164ED-95E9-314C-872F-0B6DAEC9A5E4}"/>
              </a:ext>
            </a:extLst>
          </p:cNvPr>
          <p:cNvSpPr txBox="1"/>
          <p:nvPr/>
        </p:nvSpPr>
        <p:spPr>
          <a:xfrm>
            <a:off x="6011237" y="4155016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F7E4DF4-9802-6442-B34C-2D5065781389}"/>
              </a:ext>
            </a:extLst>
          </p:cNvPr>
          <p:cNvSpPr txBox="1"/>
          <p:nvPr/>
        </p:nvSpPr>
        <p:spPr>
          <a:xfrm>
            <a:off x="7229077" y="3385979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93382FC-023F-3345-B046-A39CAD34D202}"/>
              </a:ext>
            </a:extLst>
          </p:cNvPr>
          <p:cNvSpPr txBox="1"/>
          <p:nvPr/>
        </p:nvSpPr>
        <p:spPr>
          <a:xfrm>
            <a:off x="8577528" y="2586840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97DCE3-81F6-164D-A63F-3141DF772A93}"/>
              </a:ext>
            </a:extLst>
          </p:cNvPr>
          <p:cNvSpPr txBox="1"/>
          <p:nvPr/>
        </p:nvSpPr>
        <p:spPr>
          <a:xfrm>
            <a:off x="9897437" y="1819971"/>
            <a:ext cx="15411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F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7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AA5D73-BF78-BF4B-AB39-21CA3C2C2C2E}"/>
              </a:ext>
            </a:extLst>
          </p:cNvPr>
          <p:cNvSpPr/>
          <p:nvPr/>
        </p:nvSpPr>
        <p:spPr>
          <a:xfrm>
            <a:off x="235053" y="4680808"/>
            <a:ext cx="17525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DEAL </a:t>
            </a:r>
            <a:r>
              <a:rPr lang="zh-CN" alt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9E2D9D-7F06-2942-831F-2C438161AE76}"/>
              </a:ext>
            </a:extLst>
          </p:cNvPr>
          <p:cNvSpPr/>
          <p:nvPr/>
        </p:nvSpPr>
        <p:spPr>
          <a:xfrm>
            <a:off x="2894717" y="4684667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VETTING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6ED5D-0063-4345-B657-D1789557E4B0}"/>
              </a:ext>
            </a:extLst>
          </p:cNvPr>
          <p:cNvSpPr/>
          <p:nvPr/>
        </p:nvSpPr>
        <p:spPr>
          <a:xfrm>
            <a:off x="3612179" y="4237136"/>
            <a:ext cx="19735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CREATION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EC8A03-EFE6-8947-970B-5E20015B99D6}"/>
              </a:ext>
            </a:extLst>
          </p:cNvPr>
          <p:cNvSpPr/>
          <p:nvPr/>
        </p:nvSpPr>
        <p:spPr>
          <a:xfrm>
            <a:off x="5708082" y="3826804"/>
            <a:ext cx="15039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705CA68-86A6-EC4A-B27F-C37BB6028D06}"/>
              </a:ext>
            </a:extLst>
          </p:cNvPr>
          <p:cNvSpPr/>
          <p:nvPr/>
        </p:nvSpPr>
        <p:spPr>
          <a:xfrm>
            <a:off x="6054234" y="3052596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&amp; GROW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78FE90A-38A9-5147-B1A4-92507284E59F}"/>
              </a:ext>
            </a:extLst>
          </p:cNvPr>
          <p:cNvSpPr/>
          <p:nvPr/>
        </p:nvSpPr>
        <p:spPr>
          <a:xfrm>
            <a:off x="7328575" y="2250050"/>
            <a:ext cx="2436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&amp; REINVEST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908A0B5-9D72-DD4A-A618-BF2257B369AD}"/>
              </a:ext>
            </a:extLst>
          </p:cNvPr>
          <p:cNvSpPr/>
          <p:nvPr/>
        </p:nvSpPr>
        <p:spPr>
          <a:xfrm>
            <a:off x="8991600" y="1481274"/>
            <a:ext cx="20873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VALUE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B44617-6E53-3D40-9E35-ADA5682B8D2B}"/>
              </a:ext>
            </a:extLst>
          </p:cNvPr>
          <p:cNvSpPr txBox="1"/>
          <p:nvPr/>
        </p:nvSpPr>
        <p:spPr>
          <a:xfrm>
            <a:off x="1820337" y="241342"/>
            <a:ext cx="7598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ADDING VALUE AT EACH STAGE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BF30663-1E15-1D42-927E-FDBC6F900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7555D3C-7721-F847-A3D1-37107054AA3E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946C9DA-DCDB-1042-99CE-833370A582C9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 Diagonal Corner Rectangle 61">
            <a:extLst>
              <a:ext uri="{FF2B5EF4-FFF2-40B4-BE49-F238E27FC236}">
                <a16:creationId xmlns:a16="http://schemas.microsoft.com/office/drawing/2014/main" id="{3CD4D253-05DB-694C-AD6C-8C97879B36D1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4210645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1E1269C-8AAD-1249-A5BB-AF0E2F4768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4575F7-50BA-EF48-BCEB-67CCE95B58DF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D9358-F5BD-F343-9129-207EC53B4C2B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BUILT ON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CCD2CF-CD81-DD40-9832-FAD19339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pic>
        <p:nvPicPr>
          <p:cNvPr id="26" name="Picture 25" descr="A picture containing game&#10;&#10;Description automatically generated">
            <a:extLst>
              <a:ext uri="{FF2B5EF4-FFF2-40B4-BE49-F238E27FC236}">
                <a16:creationId xmlns:a16="http://schemas.microsoft.com/office/drawing/2014/main" id="{B82DE2A5-D5E3-3249-A0E7-AED4BF23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276" y="812800"/>
            <a:ext cx="6108700" cy="6045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72E73D4-E137-2649-AEFE-1313F6DA4277}"/>
              </a:ext>
            </a:extLst>
          </p:cNvPr>
          <p:cNvSpPr txBox="1"/>
          <p:nvPr/>
        </p:nvSpPr>
        <p:spPr>
          <a:xfrm>
            <a:off x="5145064" y="1414313"/>
            <a:ext cx="154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EEC9FF-7B5E-1C42-9FA4-0770955E963A}"/>
              </a:ext>
            </a:extLst>
          </p:cNvPr>
          <p:cNvSpPr txBox="1"/>
          <p:nvPr/>
        </p:nvSpPr>
        <p:spPr>
          <a:xfrm>
            <a:off x="6890538" y="2622562"/>
            <a:ext cx="1667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8120C3-9A2A-304E-AD05-EFEB311DF112}"/>
              </a:ext>
            </a:extLst>
          </p:cNvPr>
          <p:cNvSpPr txBox="1"/>
          <p:nvPr/>
        </p:nvSpPr>
        <p:spPr>
          <a:xfrm>
            <a:off x="6736425" y="4615342"/>
            <a:ext cx="154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159E39-06FF-5C47-BF02-082A4261718E}"/>
              </a:ext>
            </a:extLst>
          </p:cNvPr>
          <p:cNvSpPr txBox="1"/>
          <p:nvPr/>
        </p:nvSpPr>
        <p:spPr>
          <a:xfrm>
            <a:off x="5020641" y="5509194"/>
            <a:ext cx="154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INVESTORS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793801-9339-FF4C-B2F8-02077787A390}"/>
              </a:ext>
            </a:extLst>
          </p:cNvPr>
          <p:cNvSpPr txBox="1"/>
          <p:nvPr/>
        </p:nvSpPr>
        <p:spPr>
          <a:xfrm>
            <a:off x="3479517" y="2393342"/>
            <a:ext cx="154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VENTURES PROGRAM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CBA26E-125B-4341-A128-F689918C5B5D}"/>
              </a:ext>
            </a:extLst>
          </p:cNvPr>
          <p:cNvSpPr txBox="1"/>
          <p:nvPr/>
        </p:nvSpPr>
        <p:spPr>
          <a:xfrm>
            <a:off x="3257727" y="4407666"/>
            <a:ext cx="15411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ANALYSIS</a:t>
            </a:r>
          </a:p>
        </p:txBody>
      </p:sp>
      <p:pic>
        <p:nvPicPr>
          <p:cNvPr id="32" name="Picture 31" descr="A close up of a sign&#10;&#10;Description automatically generated">
            <a:extLst>
              <a:ext uri="{FF2B5EF4-FFF2-40B4-BE49-F238E27FC236}">
                <a16:creationId xmlns:a16="http://schemas.microsoft.com/office/drawing/2014/main" id="{021913FC-E81A-9B4F-89F4-01F4D0D2DC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67" r="84483"/>
          <a:stretch/>
        </p:blipFill>
        <p:spPr>
          <a:xfrm>
            <a:off x="228711" y="1968311"/>
            <a:ext cx="2315858" cy="4189384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26DC63BA-DB87-CD47-AE27-1F33522858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1" t="21606" r="70566" b="61"/>
          <a:stretch/>
        </p:blipFill>
        <p:spPr>
          <a:xfrm>
            <a:off x="9370532" y="1968311"/>
            <a:ext cx="2085403" cy="41893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31CBBE-0AD3-1246-BD43-6821C9FAFE3D}"/>
              </a:ext>
            </a:extLst>
          </p:cNvPr>
          <p:cNvSpPr txBox="1"/>
          <p:nvPr/>
        </p:nvSpPr>
        <p:spPr>
          <a:xfrm>
            <a:off x="9526573" y="2282576"/>
            <a:ext cx="1764728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promote and accelerate our investment companies and invest in 10-18 follow-on investments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Financial Analysis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CF006-0A59-BC4F-AE05-ACABA6C1EC5B}"/>
              </a:ext>
            </a:extLst>
          </p:cNvPr>
          <p:cNvSpPr txBox="1"/>
          <p:nvPr/>
        </p:nvSpPr>
        <p:spPr>
          <a:xfrm>
            <a:off x="608605" y="2282576"/>
            <a:ext cx="176472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Vetting to invest in the best 20-35 companies of 600+ that will come through our programs over the rest 3-4 years </a:t>
            </a:r>
          </a:p>
          <a:p>
            <a:pPr algn="ctr"/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Pipeline &amp; Scoreboard Process (Investment committee)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777B75E-25BA-134C-ADB1-73E11C6DB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8723" y="3429000"/>
            <a:ext cx="1869897" cy="855136"/>
          </a:xfrm>
          <a:prstGeom prst="rect">
            <a:avLst/>
          </a:prstGeom>
        </p:spPr>
      </p:pic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67A14CDE-6D97-B64D-9F7C-DE5478C92475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2117142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246D366-5CEC-8D42-834A-44EECA6E2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413"/>
          <a:stretch/>
        </p:blipFill>
        <p:spPr>
          <a:xfrm>
            <a:off x="-12310" y="-20240"/>
            <a:ext cx="12237280" cy="687824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0AC8F8-648A-5540-8EC1-1DB33E3A7B60}"/>
              </a:ext>
            </a:extLst>
          </p:cNvPr>
          <p:cNvSpPr/>
          <p:nvPr/>
        </p:nvSpPr>
        <p:spPr>
          <a:xfrm>
            <a:off x="-18974" y="14573"/>
            <a:ext cx="12243944" cy="687824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16DD7E-E6C9-F347-9879-857A8CD736FC}"/>
              </a:ext>
            </a:extLst>
          </p:cNvPr>
          <p:cNvSpPr/>
          <p:nvPr/>
        </p:nvSpPr>
        <p:spPr>
          <a:xfrm>
            <a:off x="4493172" y="1828800"/>
            <a:ext cx="3200400" cy="3200400"/>
          </a:xfrm>
          <a:prstGeom prst="ellipse">
            <a:avLst/>
          </a:prstGeom>
          <a:noFill/>
          <a:ln w="12700">
            <a:solidFill>
              <a:srgbClr val="106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31E06E-D87F-AD4A-9CD7-7779F66C4881}"/>
              </a:ext>
            </a:extLst>
          </p:cNvPr>
          <p:cNvSpPr/>
          <p:nvPr/>
        </p:nvSpPr>
        <p:spPr>
          <a:xfrm>
            <a:off x="4419600" y="1752600"/>
            <a:ext cx="3352800" cy="3352800"/>
          </a:xfrm>
          <a:prstGeom prst="ellipse">
            <a:avLst/>
          </a:prstGeom>
          <a:noFill/>
          <a:ln w="12700">
            <a:solidFill>
              <a:srgbClr val="106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DCE8A1-E1D1-0C40-8835-C0928AF362A6}"/>
              </a:ext>
            </a:extLst>
          </p:cNvPr>
          <p:cNvSpPr/>
          <p:nvPr/>
        </p:nvSpPr>
        <p:spPr>
          <a:xfrm>
            <a:off x="2825879" y="1903306"/>
            <a:ext cx="21515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VENTURES PROGRAM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AD0AC7-75D2-8145-A5BD-93A9E09E20DD}"/>
              </a:ext>
            </a:extLst>
          </p:cNvPr>
          <p:cNvSpPr/>
          <p:nvPr/>
        </p:nvSpPr>
        <p:spPr>
          <a:xfrm>
            <a:off x="7845771" y="3274418"/>
            <a:ext cx="2473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VENDOR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8FCE02-F954-DF47-A801-5E25FBE26A39}"/>
              </a:ext>
            </a:extLst>
          </p:cNvPr>
          <p:cNvSpPr/>
          <p:nvPr/>
        </p:nvSpPr>
        <p:spPr>
          <a:xfrm>
            <a:off x="7134481" y="4605635"/>
            <a:ext cx="20095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23D245-12A8-C443-B8BC-3A8A2D839903}"/>
              </a:ext>
            </a:extLst>
          </p:cNvPr>
          <p:cNvSpPr/>
          <p:nvPr/>
        </p:nvSpPr>
        <p:spPr>
          <a:xfrm>
            <a:off x="2250542" y="3283877"/>
            <a:ext cx="20286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ANALYSIS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EFE76-0940-D941-9280-4703D9D4417F}"/>
              </a:ext>
            </a:extLst>
          </p:cNvPr>
          <p:cNvSpPr txBox="1"/>
          <p:nvPr/>
        </p:nvSpPr>
        <p:spPr>
          <a:xfrm>
            <a:off x="2708373" y="4611119"/>
            <a:ext cx="2293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INVESTORS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EAD55-1F60-2E48-AABE-4BAC4FD8FC99}"/>
              </a:ext>
            </a:extLst>
          </p:cNvPr>
          <p:cNvSpPr/>
          <p:nvPr/>
        </p:nvSpPr>
        <p:spPr>
          <a:xfrm>
            <a:off x="5032200" y="1951000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FD7906-8D0C-2240-B93C-E08274B5E9AB}"/>
              </a:ext>
            </a:extLst>
          </p:cNvPr>
          <p:cNvSpPr/>
          <p:nvPr/>
        </p:nvSpPr>
        <p:spPr>
          <a:xfrm>
            <a:off x="4316024" y="3291389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CE7743-58A6-7646-B4AC-27668850201F}"/>
              </a:ext>
            </a:extLst>
          </p:cNvPr>
          <p:cNvSpPr/>
          <p:nvPr/>
        </p:nvSpPr>
        <p:spPr>
          <a:xfrm>
            <a:off x="5032200" y="4647112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59445E-42A4-F14A-9F1E-955E2BEB473C}"/>
              </a:ext>
            </a:extLst>
          </p:cNvPr>
          <p:cNvSpPr/>
          <p:nvPr/>
        </p:nvSpPr>
        <p:spPr>
          <a:xfrm>
            <a:off x="6899676" y="1935614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61E121-B424-7A4D-A5B1-C01BADF368B5}"/>
              </a:ext>
            </a:extLst>
          </p:cNvPr>
          <p:cNvSpPr/>
          <p:nvPr/>
        </p:nvSpPr>
        <p:spPr>
          <a:xfrm>
            <a:off x="7599805" y="3287160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4F0DE0-A5A1-7240-9F68-8FCD92D3A129}"/>
              </a:ext>
            </a:extLst>
          </p:cNvPr>
          <p:cNvSpPr/>
          <p:nvPr/>
        </p:nvSpPr>
        <p:spPr>
          <a:xfrm>
            <a:off x="2889870" y="218110"/>
            <a:ext cx="6131534" cy="6131534"/>
          </a:xfrm>
          <a:prstGeom prst="ellipse">
            <a:avLst/>
          </a:prstGeom>
          <a:noFill/>
          <a:ln w="12700">
            <a:solidFill>
              <a:srgbClr val="1060A2">
                <a:alpha val="2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3FC753-5782-2B44-B83D-0CC36A34F4DE}"/>
              </a:ext>
            </a:extLst>
          </p:cNvPr>
          <p:cNvSpPr/>
          <p:nvPr/>
        </p:nvSpPr>
        <p:spPr>
          <a:xfrm>
            <a:off x="1840837" y="-687433"/>
            <a:ext cx="8229600" cy="8229600"/>
          </a:xfrm>
          <a:prstGeom prst="ellipse">
            <a:avLst/>
          </a:prstGeom>
          <a:noFill/>
          <a:ln>
            <a:solidFill>
              <a:srgbClr val="1060A2">
                <a:alpha val="1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D0D6748-65DC-5C44-86F7-EB6BC6ED611A}"/>
              </a:ext>
            </a:extLst>
          </p:cNvPr>
          <p:cNvSpPr/>
          <p:nvPr/>
        </p:nvSpPr>
        <p:spPr>
          <a:xfrm>
            <a:off x="6913699" y="4649553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ACFABB-A1BE-6845-BE02-390E676568EE}"/>
              </a:ext>
            </a:extLst>
          </p:cNvPr>
          <p:cNvSpPr/>
          <p:nvPr/>
        </p:nvSpPr>
        <p:spPr>
          <a:xfrm>
            <a:off x="7160816" y="1907227"/>
            <a:ext cx="20579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941CAB6-4648-AC40-BEDA-A32272AA4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078" y="3005720"/>
            <a:ext cx="1869897" cy="85513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074CDEB-139A-9443-B55F-3FD527143C04}"/>
              </a:ext>
            </a:extLst>
          </p:cNvPr>
          <p:cNvSpPr txBox="1"/>
          <p:nvPr/>
        </p:nvSpPr>
        <p:spPr>
          <a:xfrm>
            <a:off x="1820784" y="259117"/>
            <a:ext cx="7386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BULIT ON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BB4EC8F-2ADE-BD42-9029-634FE58798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6FC63B1-654D-164D-80A8-95EEAFAD49FC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EFAA53E-A69F-6244-B6E7-FACF2ADB2EE3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3E8BEDBD-5B53-1B4A-A310-C45673ADAF99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1403061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&#10;&#10;Description automatically generated">
            <a:extLst>
              <a:ext uri="{FF2B5EF4-FFF2-40B4-BE49-F238E27FC236}">
                <a16:creationId xmlns:a16="http://schemas.microsoft.com/office/drawing/2014/main" id="{D5EB4AF0-9633-E543-9F39-6F6515D91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24" y="1981200"/>
            <a:ext cx="4167187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bird&#10;&#10;Description automatically generated">
            <a:extLst>
              <a:ext uri="{FF2B5EF4-FFF2-40B4-BE49-F238E27FC236}">
                <a16:creationId xmlns:a16="http://schemas.microsoft.com/office/drawing/2014/main" id="{334C8FFD-3645-D04F-9A36-F3777937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786" y="1981200"/>
            <a:ext cx="4167186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84FB09-D27C-534A-A16A-872647988ACD}"/>
              </a:ext>
            </a:extLst>
          </p:cNvPr>
          <p:cNvSpPr txBox="1"/>
          <p:nvPr/>
        </p:nvSpPr>
        <p:spPr>
          <a:xfrm>
            <a:off x="1643267" y="2444740"/>
            <a:ext cx="38481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IDENTIFYING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Vetting to invest in the best 20-35 companies of 600+ that will come through our programs over the rest 3-4 years 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Pipeline &amp; Scoreboard Process (Investment committee)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ECDF3-4F70-044C-89D4-652E7CB1B3BD}"/>
              </a:ext>
            </a:extLst>
          </p:cNvPr>
          <p:cNvSpPr txBox="1"/>
          <p:nvPr/>
        </p:nvSpPr>
        <p:spPr>
          <a:xfrm>
            <a:off x="6858000" y="2444740"/>
            <a:ext cx="3543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BB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</a:t>
            </a: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promote and accelerate our investment companies and invest in 10-18 follow-on investments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Financial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1BC303-F2DC-174D-868D-E2E76CB16626}"/>
              </a:ext>
            </a:extLst>
          </p:cNvPr>
          <p:cNvSpPr txBox="1"/>
          <p:nvPr/>
        </p:nvSpPr>
        <p:spPr>
          <a:xfrm>
            <a:off x="1696202" y="270709"/>
            <a:ext cx="7318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BUILT ON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C42445-50F2-2B43-A1C2-ACE8D5440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1B44BB-CADB-C047-99FC-93342E9ECF77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FD9119B-E872-664B-BBBF-6E11DA0146EE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8BF7E880-0FDE-6946-87B7-C905A6E08990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38124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B750E-F9FA-B549-A90A-331968A054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DEC6F-3CBB-8B4F-A6EC-318F6853CDE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388D5-1813-D04E-82D5-D19ABC3A819D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HORIZON3.ai CASE STUDY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45474" y="1724297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opportunity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606834" y="1724297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company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868194" y="1724297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entrepreneur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1345474" y="4149634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co-investors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606834" y="4149634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process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7868194" y="4149634"/>
            <a:ext cx="295220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we won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45474" y="2730137"/>
            <a:ext cx="2952206" cy="131934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Enterprise security: red-teaming as a service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606834" y="2730136"/>
            <a:ext cx="2952206" cy="131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7868194" y="2730136"/>
            <a:ext cx="2952206" cy="131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Snehal Antani</a:t>
            </a:r>
          </a:p>
          <a:p>
            <a:pPr algn="r"/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JSOC | Splunk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45474" y="5205546"/>
            <a:ext cx="2952206" cy="13193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ounded Rectangle 49"/>
          <p:cNvSpPr/>
          <p:nvPr/>
        </p:nvSpPr>
        <p:spPr>
          <a:xfrm>
            <a:off x="4606834" y="5205545"/>
            <a:ext cx="2952206" cy="131934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Relationship cultivated by Hunter over years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7868194" y="5205545"/>
            <a:ext cx="2952206" cy="13193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Agile diligence and decision process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Domain expertise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Customer introductions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865" y="2813738"/>
            <a:ext cx="1152144" cy="1152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t="689" r="19828" b="17815"/>
          <a:stretch/>
        </p:blipFill>
        <p:spPr>
          <a:xfrm>
            <a:off x="8307763" y="2873721"/>
            <a:ext cx="950976" cy="1032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468" y="5657720"/>
            <a:ext cx="2752344" cy="414998"/>
          </a:xfrm>
          <a:prstGeom prst="rect">
            <a:avLst/>
          </a:prstGeom>
        </p:spPr>
      </p:pic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D87CAD6A-96A0-0C45-A0E4-1AC86519FD08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170158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light, table&#10;&#10;Description automatically generated">
            <a:extLst>
              <a:ext uri="{FF2B5EF4-FFF2-40B4-BE49-F238E27FC236}">
                <a16:creationId xmlns:a16="http://schemas.microsoft.com/office/drawing/2014/main" id="{A246D366-5CEC-8D42-834A-44EECA6E24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01" b="201"/>
          <a:stretch/>
        </p:blipFill>
        <p:spPr>
          <a:xfrm>
            <a:off x="-5801" y="-3264"/>
            <a:ext cx="12197801" cy="686126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A0AC8F8-648A-5540-8EC1-1DB33E3A7B60}"/>
              </a:ext>
            </a:extLst>
          </p:cNvPr>
          <p:cNvSpPr/>
          <p:nvPr/>
        </p:nvSpPr>
        <p:spPr>
          <a:xfrm>
            <a:off x="-36684" y="0"/>
            <a:ext cx="12192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16DD7E-E6C9-F347-9879-857A8CD736FC}"/>
              </a:ext>
            </a:extLst>
          </p:cNvPr>
          <p:cNvSpPr/>
          <p:nvPr/>
        </p:nvSpPr>
        <p:spPr>
          <a:xfrm>
            <a:off x="4493172" y="1828800"/>
            <a:ext cx="3200400" cy="3200400"/>
          </a:xfrm>
          <a:prstGeom prst="ellipse">
            <a:avLst/>
          </a:prstGeom>
          <a:noFill/>
          <a:ln w="12700">
            <a:solidFill>
              <a:srgbClr val="106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131E06E-D87F-AD4A-9CD7-7779F66C4881}"/>
              </a:ext>
            </a:extLst>
          </p:cNvPr>
          <p:cNvSpPr/>
          <p:nvPr/>
        </p:nvSpPr>
        <p:spPr>
          <a:xfrm>
            <a:off x="4419600" y="1752600"/>
            <a:ext cx="3352800" cy="3352800"/>
          </a:xfrm>
          <a:prstGeom prst="ellipse">
            <a:avLst/>
          </a:prstGeom>
          <a:noFill/>
          <a:ln w="12700">
            <a:solidFill>
              <a:srgbClr val="1060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DCE8A1-E1D1-0C40-8835-C0928AF362A6}"/>
              </a:ext>
            </a:extLst>
          </p:cNvPr>
          <p:cNvSpPr/>
          <p:nvPr/>
        </p:nvSpPr>
        <p:spPr>
          <a:xfrm>
            <a:off x="2632418" y="2306074"/>
            <a:ext cx="1951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Opportunity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2A114B-72ED-C045-BD41-2547D395152B}"/>
              </a:ext>
            </a:extLst>
          </p:cNvPr>
          <p:cNvSpPr/>
          <p:nvPr/>
        </p:nvSpPr>
        <p:spPr>
          <a:xfrm>
            <a:off x="1972371" y="2637546"/>
            <a:ext cx="2463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Enterprise security:  red-teaming as a service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AD0AC7-75D2-8145-A5BD-93A9E09E20DD}"/>
              </a:ext>
            </a:extLst>
          </p:cNvPr>
          <p:cNvSpPr/>
          <p:nvPr/>
        </p:nvSpPr>
        <p:spPr>
          <a:xfrm>
            <a:off x="7614353" y="2306074"/>
            <a:ext cx="2056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Entrepreneur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AAE89-52EB-724B-92D3-9B19A27101F1}"/>
              </a:ext>
            </a:extLst>
          </p:cNvPr>
          <p:cNvSpPr/>
          <p:nvPr/>
        </p:nvSpPr>
        <p:spPr>
          <a:xfrm>
            <a:off x="7842409" y="4047036"/>
            <a:ext cx="1254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Signal Fire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8FCE02-F954-DF47-A801-5E25FBE26A39}"/>
              </a:ext>
            </a:extLst>
          </p:cNvPr>
          <p:cNvSpPr/>
          <p:nvPr/>
        </p:nvSpPr>
        <p:spPr>
          <a:xfrm>
            <a:off x="7832728" y="3667240"/>
            <a:ext cx="19494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Co-investors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23D245-12A8-C443-B8BC-3A8A2D839903}"/>
              </a:ext>
            </a:extLst>
          </p:cNvPr>
          <p:cNvSpPr/>
          <p:nvPr/>
        </p:nvSpPr>
        <p:spPr>
          <a:xfrm>
            <a:off x="2940428" y="3638490"/>
            <a:ext cx="1441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The Process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7A8926-49D3-B548-A799-27D251B24ED8}"/>
              </a:ext>
            </a:extLst>
          </p:cNvPr>
          <p:cNvSpPr txBox="1"/>
          <p:nvPr/>
        </p:nvSpPr>
        <p:spPr>
          <a:xfrm>
            <a:off x="783377" y="3997972"/>
            <a:ext cx="3557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Relationship cultivated by Hunter over years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4EFE76-0940-D941-9280-4703D9D4417F}"/>
              </a:ext>
            </a:extLst>
          </p:cNvPr>
          <p:cNvSpPr txBox="1"/>
          <p:nvPr/>
        </p:nvSpPr>
        <p:spPr>
          <a:xfrm>
            <a:off x="5538951" y="5268739"/>
            <a:ext cx="1638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Why We Won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065DB9-436B-9044-9BC7-9172E4637471}"/>
              </a:ext>
            </a:extLst>
          </p:cNvPr>
          <p:cNvSpPr txBox="1"/>
          <p:nvPr/>
        </p:nvSpPr>
        <p:spPr>
          <a:xfrm>
            <a:off x="5538951" y="5716808"/>
            <a:ext cx="3827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Agile diligence and decision process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Domain expertise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 introductions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EAD55-1F60-2E48-AABE-4BAC4FD8FC99}"/>
              </a:ext>
            </a:extLst>
          </p:cNvPr>
          <p:cNvSpPr/>
          <p:nvPr/>
        </p:nvSpPr>
        <p:spPr>
          <a:xfrm>
            <a:off x="4633733" y="2366018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5FD7906-8D0C-2240-B93C-E08274B5E9AB}"/>
              </a:ext>
            </a:extLst>
          </p:cNvPr>
          <p:cNvSpPr/>
          <p:nvPr/>
        </p:nvSpPr>
        <p:spPr>
          <a:xfrm>
            <a:off x="4388996" y="3732949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4CE7743-58A6-7646-B4AC-27668850201F}"/>
              </a:ext>
            </a:extLst>
          </p:cNvPr>
          <p:cNvSpPr/>
          <p:nvPr/>
        </p:nvSpPr>
        <p:spPr>
          <a:xfrm>
            <a:off x="5955637" y="4958105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859445E-42A4-F14A-9F1E-955E2BEB473C}"/>
              </a:ext>
            </a:extLst>
          </p:cNvPr>
          <p:cNvSpPr/>
          <p:nvPr/>
        </p:nvSpPr>
        <p:spPr>
          <a:xfrm>
            <a:off x="7318312" y="2366018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61E121-B424-7A4D-A5B1-C01BADF368B5}"/>
              </a:ext>
            </a:extLst>
          </p:cNvPr>
          <p:cNvSpPr/>
          <p:nvPr/>
        </p:nvSpPr>
        <p:spPr>
          <a:xfrm>
            <a:off x="7554954" y="3721752"/>
            <a:ext cx="275469" cy="275469"/>
          </a:xfrm>
          <a:prstGeom prst="ellipse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768494-43FB-FB4F-9EF3-85B64780EAF4}"/>
              </a:ext>
            </a:extLst>
          </p:cNvPr>
          <p:cNvSpPr txBox="1"/>
          <p:nvPr/>
        </p:nvSpPr>
        <p:spPr>
          <a:xfrm rot="5400000">
            <a:off x="5291932" y="994858"/>
            <a:ext cx="1599317" cy="2846778"/>
          </a:xfrm>
          <a:prstGeom prst="rect">
            <a:avLst/>
          </a:prstGeom>
          <a:noFill/>
        </p:spPr>
        <p:txBody>
          <a:bodyPr wrap="none" rtlCol="0">
            <a:prstTxWarp prst="textCircle">
              <a:avLst>
                <a:gd name="adj" fmla="val 7008438"/>
              </a:avLst>
            </a:prstTxWarp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cs typeface="Arial Black" panose="020B0604020202020204" pitchFamily="34" charset="0"/>
              </a:rPr>
              <a:t>HORIZON3.ai </a:t>
            </a:r>
            <a:r>
              <a:rPr lang="en-US" sz="3200" b="1" dirty="0">
                <a:solidFill>
                  <a:schemeClr val="bg1"/>
                </a:solidFill>
              </a:rPr>
              <a:t>CASE STUDY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6F6E57-62E8-AD4C-95BC-F3D1744B8D3F}"/>
              </a:ext>
            </a:extLst>
          </p:cNvPr>
          <p:cNvSpPr/>
          <p:nvPr/>
        </p:nvSpPr>
        <p:spPr>
          <a:xfrm>
            <a:off x="7690009" y="2686500"/>
            <a:ext cx="335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Snehal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Antani</a:t>
            </a:r>
            <a:r>
              <a:rPr lang="en-US" dirty="0">
                <a:solidFill>
                  <a:schemeClr val="bg1"/>
                </a:solidFill>
              </a:rPr>
              <a:t> JSOC | Splunk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84F0DE0-A5A1-7240-9F68-8FCD92D3A129}"/>
              </a:ext>
            </a:extLst>
          </p:cNvPr>
          <p:cNvSpPr/>
          <p:nvPr/>
        </p:nvSpPr>
        <p:spPr>
          <a:xfrm>
            <a:off x="2889870" y="218110"/>
            <a:ext cx="6131534" cy="6131534"/>
          </a:xfrm>
          <a:prstGeom prst="ellipse">
            <a:avLst/>
          </a:prstGeom>
          <a:noFill/>
          <a:ln w="12700">
            <a:solidFill>
              <a:srgbClr val="1060A2">
                <a:alpha val="2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3FC753-5782-2B44-B83D-0CC36A34F4DE}"/>
              </a:ext>
            </a:extLst>
          </p:cNvPr>
          <p:cNvSpPr/>
          <p:nvPr/>
        </p:nvSpPr>
        <p:spPr>
          <a:xfrm>
            <a:off x="1840837" y="-687433"/>
            <a:ext cx="8229600" cy="8229600"/>
          </a:xfrm>
          <a:prstGeom prst="ellipse">
            <a:avLst/>
          </a:prstGeom>
          <a:noFill/>
          <a:ln>
            <a:solidFill>
              <a:srgbClr val="1060A2">
                <a:alpha val="1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062673-D9CB-7849-897D-548468B3A8B6}"/>
              </a:ext>
            </a:extLst>
          </p:cNvPr>
          <p:cNvSpPr txBox="1"/>
          <p:nvPr/>
        </p:nvSpPr>
        <p:spPr>
          <a:xfrm>
            <a:off x="1673288" y="24027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CASE STUDY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07631A5-C6A7-F246-84A7-15DBE193E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428523D-FE2A-0848-927F-8320F48C1057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5EDBDDD-C3F6-324D-93A3-DDDB593FA0F6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food&#10;&#10;Description automatically generated">
            <a:extLst>
              <a:ext uri="{FF2B5EF4-FFF2-40B4-BE49-F238E27FC236}">
                <a16:creationId xmlns:a16="http://schemas.microsoft.com/office/drawing/2014/main" id="{ACE94DCE-2ED6-CB41-B3E5-6E9D3BFB1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780" y="2675042"/>
            <a:ext cx="1292857" cy="12928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256479AB-B61E-FC4C-8171-FA7E0070B26D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239351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4800C11-FEFA-0949-8024-4CD5E13C4FDA}"/>
              </a:ext>
            </a:extLst>
          </p:cNvPr>
          <p:cNvGrpSpPr/>
          <p:nvPr/>
        </p:nvGrpSpPr>
        <p:grpSpPr>
          <a:xfrm>
            <a:off x="1530350" y="1066800"/>
            <a:ext cx="9131300" cy="5486400"/>
            <a:chOff x="1295400" y="1219200"/>
            <a:chExt cx="9131300" cy="5486400"/>
          </a:xfrm>
        </p:grpSpPr>
        <p:pic>
          <p:nvPicPr>
            <p:cNvPr id="7" name="Picture 6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52450E0A-86D4-0D49-B034-76847A1A3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12192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8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485A0D67-004C-2343-AC14-4F1B6F26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5400" y="41910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A614B008-E52E-8642-B68F-30C7C3F36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12192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Picture 10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217F00DB-DFC7-3048-84B9-B01DD871B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0" y="41910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2" name="Picture 11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CCCC3B70-F8B9-8B4F-8F92-431E02860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8600" y="12192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3" name="Picture 12" descr="A picture containing bird&#10;&#10;Description automatically generated">
              <a:extLst>
                <a:ext uri="{FF2B5EF4-FFF2-40B4-BE49-F238E27FC236}">
                  <a16:creationId xmlns:a16="http://schemas.microsoft.com/office/drawing/2014/main" id="{5F0E7891-3CDA-B44F-9C87-E65BA8825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8600" y="4191000"/>
              <a:ext cx="2578100" cy="251460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ABA356C-A3A1-CA41-BC36-7E67CCB5E87C}"/>
              </a:ext>
            </a:extLst>
          </p:cNvPr>
          <p:cNvSpPr/>
          <p:nvPr/>
        </p:nvSpPr>
        <p:spPr>
          <a:xfrm>
            <a:off x="1816081" y="1230868"/>
            <a:ext cx="200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OPPORTUNITY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9F4172-2B93-8F46-A804-DD0350591C11}"/>
              </a:ext>
            </a:extLst>
          </p:cNvPr>
          <p:cNvSpPr/>
          <p:nvPr/>
        </p:nvSpPr>
        <p:spPr>
          <a:xfrm>
            <a:off x="1642903" y="1897628"/>
            <a:ext cx="2465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Enterprise security: </a:t>
            </a:r>
          </a:p>
          <a:p>
            <a:r>
              <a:rPr lang="en-US" dirty="0">
                <a:solidFill>
                  <a:schemeClr val="bg1"/>
                </a:solidFill>
              </a:rPr>
              <a:t>red-teaming as a service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BF9E31-9956-C846-91F6-2B2AAD84E61C}"/>
              </a:ext>
            </a:extLst>
          </p:cNvPr>
          <p:cNvSpPr/>
          <p:nvPr/>
        </p:nvSpPr>
        <p:spPr>
          <a:xfrm>
            <a:off x="5292575" y="1230868"/>
            <a:ext cx="1606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COMPANY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011C2D-8C5B-C849-A59E-5B1A1CC8FFE6}"/>
              </a:ext>
            </a:extLst>
          </p:cNvPr>
          <p:cNvSpPr/>
          <p:nvPr/>
        </p:nvSpPr>
        <p:spPr>
          <a:xfrm>
            <a:off x="8357730" y="1230868"/>
            <a:ext cx="2140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ENTREPRENEUR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B1BA37-4CF6-3945-BD1E-510F4D308035}"/>
              </a:ext>
            </a:extLst>
          </p:cNvPr>
          <p:cNvSpPr/>
          <p:nvPr/>
        </p:nvSpPr>
        <p:spPr>
          <a:xfrm>
            <a:off x="1808642" y="4202331"/>
            <a:ext cx="202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CO-INVESTORS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071C0C-BB3C-EE4A-AA4F-0B57E15C9182}"/>
              </a:ext>
            </a:extLst>
          </p:cNvPr>
          <p:cNvSpPr/>
          <p:nvPr/>
        </p:nvSpPr>
        <p:spPr>
          <a:xfrm>
            <a:off x="5363107" y="4202331"/>
            <a:ext cx="1465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PROCESS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0C9481-E0C9-E54F-A804-E4CA26AF42E4}"/>
              </a:ext>
            </a:extLst>
          </p:cNvPr>
          <p:cNvSpPr/>
          <p:nvPr/>
        </p:nvSpPr>
        <p:spPr>
          <a:xfrm>
            <a:off x="8570746" y="4202331"/>
            <a:ext cx="1603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WHY WE WON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698D62-6400-E541-A561-31DB034A8A72}"/>
              </a:ext>
            </a:extLst>
          </p:cNvPr>
          <p:cNvSpPr/>
          <p:nvPr/>
        </p:nvSpPr>
        <p:spPr>
          <a:xfrm>
            <a:off x="8532646" y="1969532"/>
            <a:ext cx="15310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Snehal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Antani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JSOC | Splunk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DCA8251-5667-3D43-BAB1-EF3704D0D12F}"/>
              </a:ext>
            </a:extLst>
          </p:cNvPr>
          <p:cNvSpPr/>
          <p:nvPr/>
        </p:nvSpPr>
        <p:spPr>
          <a:xfrm>
            <a:off x="8319630" y="4962604"/>
            <a:ext cx="26606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Agile diligence and decision process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Domain expertise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Customer introductions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F8D72E-753B-454C-981A-09497A7F886E}"/>
              </a:ext>
            </a:extLst>
          </p:cNvPr>
          <p:cNvSpPr/>
          <p:nvPr/>
        </p:nvSpPr>
        <p:spPr>
          <a:xfrm>
            <a:off x="5035390" y="4960048"/>
            <a:ext cx="21612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Relationship cultivated by Hunter over years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076B91-E808-F643-A7A9-C973C4A76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674" y="5089477"/>
            <a:ext cx="2203450" cy="3322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501EF4AC-2643-794B-9999-D7DA2659E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2051229"/>
            <a:ext cx="965200" cy="96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814BAD9-DC36-AE4F-9B01-FAC1FE6799C3}"/>
              </a:ext>
            </a:extLst>
          </p:cNvPr>
          <p:cNvSpPr txBox="1"/>
          <p:nvPr/>
        </p:nvSpPr>
        <p:spPr>
          <a:xfrm>
            <a:off x="1717674" y="25342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CASE STUDY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FB61C5-2435-8D42-B6A6-137C6C6A4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739601B-BDDC-7A43-A842-5CC972D57ABD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D04AA2-C33F-CD49-9BA5-89EB7CF32DEA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 Diagonal Corner Rectangle 32">
            <a:extLst>
              <a:ext uri="{FF2B5EF4-FFF2-40B4-BE49-F238E27FC236}">
                <a16:creationId xmlns:a16="http://schemas.microsoft.com/office/drawing/2014/main" id="{599F5C1E-0F25-8744-B60F-4348E03EE38C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458892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B750E-F9FA-B549-A90A-331968A05422}"/>
              </a:ext>
            </a:extLst>
          </p:cNvPr>
          <p:cNvSpPr/>
          <p:nvPr/>
        </p:nvSpPr>
        <p:spPr>
          <a:xfrm>
            <a:off x="0" y="16116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DEC6F-3CBB-8B4F-A6EC-318F6853CDE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388D5-1813-D04E-82D5-D19ABC3A819D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TEAM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11" y="1146048"/>
            <a:ext cx="2130552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396" y="988320"/>
            <a:ext cx="2130552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1263396" y="3332558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Hunter Muller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277" r="8685" b="-1277"/>
          <a:stretch/>
        </p:blipFill>
        <p:spPr>
          <a:xfrm>
            <a:off x="9278682" y="4098759"/>
            <a:ext cx="1746810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5076" b="26220"/>
          <a:stretch/>
        </p:blipFill>
        <p:spPr>
          <a:xfrm>
            <a:off x="5148430" y="1084005"/>
            <a:ext cx="1871247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2938" r="24904" b="30845"/>
          <a:stretch/>
        </p:blipFill>
        <p:spPr>
          <a:xfrm>
            <a:off x="1442602" y="4098759"/>
            <a:ext cx="1772140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4191" r="12307" b="18032"/>
          <a:stretch/>
        </p:blipFill>
        <p:spPr>
          <a:xfrm>
            <a:off x="5070480" y="4038600"/>
            <a:ext cx="2051040" cy="2130552"/>
          </a:xfrm>
          <a:prstGeom prst="round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9" name="Rounded Rectangle 18"/>
          <p:cNvSpPr/>
          <p:nvPr/>
        </p:nvSpPr>
        <p:spPr>
          <a:xfrm>
            <a:off x="4997499" y="3313441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Patty Hatter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086811" y="3338606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Dan Turchin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36377" y="6333135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Ralph </a:t>
            </a:r>
            <a:r>
              <a:rPr lang="en-US" dirty="0" err="1"/>
              <a:t>Loura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5070480" y="6314018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Steve Kaplan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159792" y="6339183"/>
            <a:ext cx="2130552" cy="313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George </a:t>
            </a:r>
            <a:r>
              <a:rPr lang="en-US" dirty="0" err="1"/>
              <a:t>Maddaloni</a:t>
            </a:r>
            <a:endParaRPr lang="en-US" dirty="0"/>
          </a:p>
        </p:txBody>
      </p:sp>
      <p:sp>
        <p:nvSpPr>
          <p:cNvPr id="18" name="Round Diagonal Corner Rectangle 17">
            <a:extLst>
              <a:ext uri="{FF2B5EF4-FFF2-40B4-BE49-F238E27FC236}">
                <a16:creationId xmlns:a16="http://schemas.microsoft.com/office/drawing/2014/main" id="{64A5A7C2-1B4C-D644-B149-56B91B6723B5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1968872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EA875D-61A6-5146-99F2-DE1C33F22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1295400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0D73AB-81A0-2A44-BA4A-9F763D4C5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240" y="1295400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E73933-BBDB-DE45-8AF5-B6664A8EB55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1277" r="8685" b="-1277"/>
          <a:stretch/>
        </p:blipFill>
        <p:spPr>
          <a:xfrm>
            <a:off x="8386242" y="3962400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6FF903-6253-CD44-BD6D-3B888EE58490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4" r="15076" b="26220"/>
          <a:stretch/>
        </p:blipFill>
        <p:spPr>
          <a:xfrm>
            <a:off x="5273039" y="1295400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98A04-BA2C-6744-804E-9FA8B9348D1A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2938" r="24904" b="30845"/>
          <a:stretch/>
        </p:blipFill>
        <p:spPr>
          <a:xfrm>
            <a:off x="2164080" y="4002824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78AC58-A4EC-174B-B7B1-DF7BCB03C5ED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8" t="4191" r="12307" b="18032"/>
          <a:stretch/>
        </p:blipFill>
        <p:spPr>
          <a:xfrm>
            <a:off x="5273039" y="3983620"/>
            <a:ext cx="1645920" cy="1645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picture containing bird&#10;&#10;Description automatically generated">
            <a:extLst>
              <a:ext uri="{FF2B5EF4-FFF2-40B4-BE49-F238E27FC236}">
                <a16:creationId xmlns:a16="http://schemas.microsoft.com/office/drawing/2014/main" id="{A6C8FDA7-74CF-FB42-BE7F-FA5C4E6F5F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3479" y="3189932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A picture containing bird&#10;&#10;Description automatically generated">
            <a:extLst>
              <a:ext uri="{FF2B5EF4-FFF2-40B4-BE49-F238E27FC236}">
                <a16:creationId xmlns:a16="http://schemas.microsoft.com/office/drawing/2014/main" id="{5E19AF50-4E75-B54A-9CCE-BEA8172F8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3203083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bird&#10;&#10;Description automatically generated">
            <a:extLst>
              <a:ext uri="{FF2B5EF4-FFF2-40B4-BE49-F238E27FC236}">
                <a16:creationId xmlns:a16="http://schemas.microsoft.com/office/drawing/2014/main" id="{0BECBCB1-9B2A-3045-AFD3-890D80999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600" y="3199859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8250551-3501-174F-BF2B-D492AEC688FC}"/>
              </a:ext>
            </a:extLst>
          </p:cNvPr>
          <p:cNvSpPr/>
          <p:nvPr/>
        </p:nvSpPr>
        <p:spPr>
          <a:xfrm>
            <a:off x="2366838" y="3223770"/>
            <a:ext cx="12404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Hunter Muller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0B7B2E-C05B-674E-908B-FFEEF1A7184A}"/>
              </a:ext>
            </a:extLst>
          </p:cNvPr>
          <p:cNvSpPr/>
          <p:nvPr/>
        </p:nvSpPr>
        <p:spPr>
          <a:xfrm>
            <a:off x="5552646" y="3199859"/>
            <a:ext cx="10867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Patty Hatter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AB07FE-B8E2-E24B-B13C-8DAE944E4171}"/>
              </a:ext>
            </a:extLst>
          </p:cNvPr>
          <p:cNvSpPr/>
          <p:nvPr/>
        </p:nvSpPr>
        <p:spPr>
          <a:xfrm>
            <a:off x="8684123" y="3213843"/>
            <a:ext cx="10721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Dan </a:t>
            </a:r>
            <a:r>
              <a:rPr lang="en-US" sz="1400" b="1" dirty="0" err="1">
                <a:solidFill>
                  <a:schemeClr val="bg1"/>
                </a:solidFill>
              </a:rPr>
              <a:t>Turchin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24" name="Picture 23" descr="A picture containing bird&#10;&#10;Description automatically generated">
            <a:extLst>
              <a:ext uri="{FF2B5EF4-FFF2-40B4-BE49-F238E27FC236}">
                <a16:creationId xmlns:a16="http://schemas.microsoft.com/office/drawing/2014/main" id="{23FC9DAE-35B8-B048-B788-3DACABE21E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1464" y="5915085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 descr="A picture containing bird&#10;&#10;Description automatically generated">
            <a:extLst>
              <a:ext uri="{FF2B5EF4-FFF2-40B4-BE49-F238E27FC236}">
                <a16:creationId xmlns:a16="http://schemas.microsoft.com/office/drawing/2014/main" id="{E88FDBF5-EDE9-EE4D-9F2A-1BBE9BA279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0" y="5915085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Picture 25" descr="A picture containing bird&#10;&#10;Description automatically generated">
            <a:extLst>
              <a:ext uri="{FF2B5EF4-FFF2-40B4-BE49-F238E27FC236}">
                <a16:creationId xmlns:a16="http://schemas.microsoft.com/office/drawing/2014/main" id="{7A4FA734-E1DC-D448-9191-2FACB176F1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7792" y="5917730"/>
            <a:ext cx="1219200" cy="355600"/>
          </a:xfrm>
          <a:prstGeom prst="round2DiagRect">
            <a:avLst>
              <a:gd name="adj1" fmla="val 16667"/>
              <a:gd name="adj2" fmla="val 0"/>
            </a:avLst>
          </a:prstGeom>
          <a:ln w="254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55738B-318C-C346-A704-690A81EE51DA}"/>
              </a:ext>
            </a:extLst>
          </p:cNvPr>
          <p:cNvSpPr/>
          <p:nvPr/>
        </p:nvSpPr>
        <p:spPr>
          <a:xfrm>
            <a:off x="2362200" y="5938996"/>
            <a:ext cx="1067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Ralph Loura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9DEA91-1112-DA4A-B822-CD3EA16805B1}"/>
              </a:ext>
            </a:extLst>
          </p:cNvPr>
          <p:cNvSpPr/>
          <p:nvPr/>
        </p:nvSpPr>
        <p:spPr>
          <a:xfrm>
            <a:off x="5525490" y="5962908"/>
            <a:ext cx="11410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Steve Kaplan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63263C-EBDD-D242-8DFD-845D23F39E42}"/>
              </a:ext>
            </a:extLst>
          </p:cNvPr>
          <p:cNvSpPr/>
          <p:nvPr/>
        </p:nvSpPr>
        <p:spPr>
          <a:xfrm>
            <a:off x="8534400" y="5954384"/>
            <a:ext cx="137544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George </a:t>
            </a:r>
            <a:r>
              <a:rPr lang="en-US" sz="1200" b="1" dirty="0" err="1">
                <a:solidFill>
                  <a:schemeClr val="bg1"/>
                </a:solidFill>
              </a:rPr>
              <a:t>Maddaloni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3A5524-619A-1741-AC2B-F953296E2700}"/>
              </a:ext>
            </a:extLst>
          </p:cNvPr>
          <p:cNvSpPr txBox="1"/>
          <p:nvPr/>
        </p:nvSpPr>
        <p:spPr>
          <a:xfrm>
            <a:off x="1700213" y="240269"/>
            <a:ext cx="7927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THE TEAM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A5BBB05-E629-B74D-8553-BE3CDB5759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9827F1-1371-3C4E-8A21-913FF9C405C5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C934327-93DE-9645-9D94-1CC085E980E7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DD8C65E6-7D4A-F943-B06A-0565023E1FD9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655208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e, water, sitting, table&#10;&#10;Description automatically generated">
            <a:extLst>
              <a:ext uri="{FF2B5EF4-FFF2-40B4-BE49-F238E27FC236}">
                <a16:creationId xmlns:a16="http://schemas.microsoft.com/office/drawing/2014/main" id="{99619E0C-6062-9D48-9C67-07411BFE6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4" r="-174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C77E33-10F6-E64F-8249-A88893E8E144}"/>
              </a:ext>
            </a:extLst>
          </p:cNvPr>
          <p:cNvSpPr/>
          <p:nvPr/>
        </p:nvSpPr>
        <p:spPr>
          <a:xfrm>
            <a:off x="8021" y="0"/>
            <a:ext cx="12192000" cy="6858000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9B7058-2C4D-6F4D-B5D9-5F8F66202167}"/>
              </a:ext>
            </a:extLst>
          </p:cNvPr>
          <p:cNvGrpSpPr/>
          <p:nvPr/>
        </p:nvGrpSpPr>
        <p:grpSpPr>
          <a:xfrm>
            <a:off x="842962" y="2266950"/>
            <a:ext cx="5257800" cy="2324100"/>
            <a:chOff x="457200" y="2438400"/>
            <a:chExt cx="5257800" cy="23241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9BD782-2E15-B041-9EE9-CCBF4CD2C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2438400"/>
              <a:ext cx="5082031" cy="2324100"/>
            </a:xfrm>
            <a:prstGeom prst="rect">
              <a:avLst/>
            </a:prstGeom>
          </p:spPr>
        </p:pic>
        <p:sp>
          <p:nvSpPr>
            <p:cNvPr id="9" name="object 258">
              <a:extLst>
                <a:ext uri="{FF2B5EF4-FFF2-40B4-BE49-F238E27FC236}">
                  <a16:creationId xmlns:a16="http://schemas.microsoft.com/office/drawing/2014/main" id="{1010620D-E3CE-CC4D-B678-E29459E93479}"/>
                </a:ext>
              </a:extLst>
            </p:cNvPr>
            <p:cNvSpPr txBox="1"/>
            <p:nvPr/>
          </p:nvSpPr>
          <p:spPr>
            <a:xfrm>
              <a:off x="2819400" y="4085392"/>
              <a:ext cx="289560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4400" b="1" spc="300" dirty="0">
                  <a:solidFill>
                    <a:srgbClr val="FBB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Ventures</a:t>
              </a:r>
            </a:p>
          </p:txBody>
        </p:sp>
      </p:grp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7010155F-18E4-6847-B6D6-93F53304F1A1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749426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2AB750E-F9FA-B549-A90A-331968A054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CDEC6F-3CBB-8B4F-A6EC-318F6853CDED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05388D5-1813-D04E-82D5-D19ABC3A819D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FUND MECHANICS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7669DA-EC57-F84D-97DF-52088BCE3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BEC92F9-7E77-5E40-AD4D-F808F8651374}"/>
              </a:ext>
            </a:extLst>
          </p:cNvPr>
          <p:cNvSpPr/>
          <p:nvPr/>
        </p:nvSpPr>
        <p:spPr>
          <a:xfrm>
            <a:off x="3315127" y="1251417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$5m; minimum investment: $100k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EFA8CC-452C-4B4C-9B7F-A121738010D3}"/>
              </a:ext>
            </a:extLst>
          </p:cNvPr>
          <p:cNvCxnSpPr/>
          <p:nvPr/>
        </p:nvCxnSpPr>
        <p:spPr>
          <a:xfrm>
            <a:off x="410966" y="1756883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F983DD-389D-2E4F-862F-57FD87770BC3}"/>
              </a:ext>
            </a:extLst>
          </p:cNvPr>
          <p:cNvCxnSpPr/>
          <p:nvPr/>
        </p:nvCxnSpPr>
        <p:spPr>
          <a:xfrm>
            <a:off x="410966" y="2568539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FC9E814-9073-C848-8186-099A65568794}"/>
              </a:ext>
            </a:extLst>
          </p:cNvPr>
          <p:cNvCxnSpPr/>
          <p:nvPr/>
        </p:nvCxnSpPr>
        <p:spPr>
          <a:xfrm>
            <a:off x="410966" y="3195263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8619005-D277-AD40-A35B-013104914579}"/>
              </a:ext>
            </a:extLst>
          </p:cNvPr>
          <p:cNvCxnSpPr/>
          <p:nvPr/>
        </p:nvCxnSpPr>
        <p:spPr>
          <a:xfrm>
            <a:off x="410966" y="3801438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C23706C-0B86-3746-B8E9-B6F7722FDF8A}"/>
              </a:ext>
            </a:extLst>
          </p:cNvPr>
          <p:cNvCxnSpPr/>
          <p:nvPr/>
        </p:nvCxnSpPr>
        <p:spPr>
          <a:xfrm>
            <a:off x="410966" y="4397340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C977FB-790B-4F47-BC4F-8AC80E4C3EDC}"/>
              </a:ext>
            </a:extLst>
          </p:cNvPr>
          <p:cNvCxnSpPr/>
          <p:nvPr/>
        </p:nvCxnSpPr>
        <p:spPr>
          <a:xfrm>
            <a:off x="410966" y="5229546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515CB1-F257-4F45-BCCA-4B307AA267C0}"/>
              </a:ext>
            </a:extLst>
          </p:cNvPr>
          <p:cNvCxnSpPr/>
          <p:nvPr/>
        </p:nvCxnSpPr>
        <p:spPr>
          <a:xfrm>
            <a:off x="410966" y="1109609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5A261F-5872-E848-B5F2-95D838A99671}"/>
              </a:ext>
            </a:extLst>
          </p:cNvPr>
          <p:cNvCxnSpPr/>
          <p:nvPr/>
        </p:nvCxnSpPr>
        <p:spPr>
          <a:xfrm>
            <a:off x="410966" y="5835721"/>
            <a:ext cx="11445685" cy="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82C69D1-4FF0-2E4C-8F39-865345976249}"/>
              </a:ext>
            </a:extLst>
          </p:cNvPr>
          <p:cNvCxnSpPr>
            <a:cxnSpLocks/>
          </p:cNvCxnSpPr>
          <p:nvPr/>
        </p:nvCxnSpPr>
        <p:spPr>
          <a:xfrm>
            <a:off x="11852955" y="1109611"/>
            <a:ext cx="0" cy="472611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E9425992-E141-6B4B-AFC0-8D56E2779542}"/>
              </a:ext>
            </a:extLst>
          </p:cNvPr>
          <p:cNvSpPr/>
          <p:nvPr/>
        </p:nvSpPr>
        <p:spPr>
          <a:xfrm>
            <a:off x="3315127" y="1960334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Commitment of $1m to date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DC7DB6C-8D16-FC47-A288-13256F00E77C}"/>
              </a:ext>
            </a:extLst>
          </p:cNvPr>
          <p:cNvSpPr/>
          <p:nvPr/>
        </p:nvSpPr>
        <p:spPr>
          <a:xfrm>
            <a:off x="3315127" y="2669251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2CE569F-9239-E34C-A611-CA172EAEE68D}"/>
              </a:ext>
            </a:extLst>
          </p:cNvPr>
          <p:cNvSpPr/>
          <p:nvPr/>
        </p:nvSpPr>
        <p:spPr>
          <a:xfrm>
            <a:off x="3315127" y="3275426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20 investments in maiden fund, four investments per year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61135D2-CB7B-0F43-8068-46D6A3FA2972}"/>
              </a:ext>
            </a:extLst>
          </p:cNvPr>
          <p:cNvSpPr/>
          <p:nvPr/>
        </p:nvSpPr>
        <p:spPr>
          <a:xfrm>
            <a:off x="3315127" y="3912424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initial will be from $200-300k; additional funds will be reserved for follow-on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279489E-EB4C-C747-93AC-7DEAAFC84DC7}"/>
              </a:ext>
            </a:extLst>
          </p:cNvPr>
          <p:cNvSpPr/>
          <p:nvPr/>
        </p:nvSpPr>
        <p:spPr>
          <a:xfrm>
            <a:off x="3315127" y="4631614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2% management fee and 20% management carry after LP distribution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AEE6D67-F5A7-1A41-87C6-C471FED64255}"/>
              </a:ext>
            </a:extLst>
          </p:cNvPr>
          <p:cNvSpPr/>
          <p:nvPr/>
        </p:nvSpPr>
        <p:spPr>
          <a:xfrm>
            <a:off x="3315127" y="5319983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11D1349-82EB-1D41-A2E9-484C5E0C6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052" y="1291618"/>
            <a:ext cx="2873065" cy="4759862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Fund I target size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Fund status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Investment stage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vestment size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Fee structure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Geographic focus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F1221B7-BB9C-3B40-81C2-E9727113AE9E}"/>
              </a:ext>
            </a:extLst>
          </p:cNvPr>
          <p:cNvCxnSpPr>
            <a:cxnSpLocks/>
          </p:cNvCxnSpPr>
          <p:nvPr/>
        </p:nvCxnSpPr>
        <p:spPr>
          <a:xfrm>
            <a:off x="3089099" y="1109611"/>
            <a:ext cx="0" cy="472611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D8DA355-0571-E841-9148-271E2C2F7F99}"/>
              </a:ext>
            </a:extLst>
          </p:cNvPr>
          <p:cNvCxnSpPr>
            <a:cxnSpLocks/>
          </p:cNvCxnSpPr>
          <p:nvPr/>
        </p:nvCxnSpPr>
        <p:spPr>
          <a:xfrm>
            <a:off x="407544" y="1109611"/>
            <a:ext cx="0" cy="4726110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45EFE330-832B-3D45-BC65-C857E8693F75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938959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CC01856-6B70-F64F-AA1F-DD2A9D4DE910}"/>
              </a:ext>
            </a:extLst>
          </p:cNvPr>
          <p:cNvCxnSpPr>
            <a:cxnSpLocks/>
          </p:cNvCxnSpPr>
          <p:nvPr/>
        </p:nvCxnSpPr>
        <p:spPr>
          <a:xfrm>
            <a:off x="3062666" y="1867789"/>
            <a:ext cx="0" cy="42378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A45961B1-98F7-B04E-8997-50C84168885D}"/>
              </a:ext>
            </a:extLst>
          </p:cNvPr>
          <p:cNvGrpSpPr/>
          <p:nvPr/>
        </p:nvGrpSpPr>
        <p:grpSpPr>
          <a:xfrm>
            <a:off x="2924932" y="2385567"/>
            <a:ext cx="275469" cy="275469"/>
            <a:chOff x="5016857" y="1905000"/>
            <a:chExt cx="275469" cy="27546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974F75-BA61-8049-B075-E07512EBD4E8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D219AFC-7B75-0243-BF83-0E4C5FA8D516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072F82-A3EE-9544-81EB-F30C41FC395F}"/>
              </a:ext>
            </a:extLst>
          </p:cNvPr>
          <p:cNvGrpSpPr/>
          <p:nvPr/>
        </p:nvGrpSpPr>
        <p:grpSpPr>
          <a:xfrm>
            <a:off x="2924932" y="3117279"/>
            <a:ext cx="275469" cy="275469"/>
            <a:chOff x="5016857" y="1905000"/>
            <a:chExt cx="275469" cy="275469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8020326-AD0D-884F-A8FA-27C78285A7ED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4136850-FF29-B446-A095-F975006830EF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53F736-910B-CC4A-8BFF-9523B6ACC1BD}"/>
              </a:ext>
            </a:extLst>
          </p:cNvPr>
          <p:cNvGrpSpPr/>
          <p:nvPr/>
        </p:nvGrpSpPr>
        <p:grpSpPr>
          <a:xfrm>
            <a:off x="2924932" y="3848991"/>
            <a:ext cx="275469" cy="275469"/>
            <a:chOff x="5016857" y="1905000"/>
            <a:chExt cx="275469" cy="27546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17FB69-E79E-1042-913F-D8168BEA4A67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E95F3C-F9AC-FD49-A746-0831CEED650C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C57DA8-3DF5-EA46-9C9E-0E1F2ABFA98B}"/>
              </a:ext>
            </a:extLst>
          </p:cNvPr>
          <p:cNvGrpSpPr/>
          <p:nvPr/>
        </p:nvGrpSpPr>
        <p:grpSpPr>
          <a:xfrm>
            <a:off x="2924932" y="4580703"/>
            <a:ext cx="275469" cy="275469"/>
            <a:chOff x="5016857" y="1905000"/>
            <a:chExt cx="275469" cy="27546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FF8B35E-0594-294E-8D40-BA65D0DEA0A9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82A7692-09CA-7642-A6B2-56235A226B2A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11963E-8AE4-5645-B4AE-D9E58A80CCFA}"/>
              </a:ext>
            </a:extLst>
          </p:cNvPr>
          <p:cNvGrpSpPr/>
          <p:nvPr/>
        </p:nvGrpSpPr>
        <p:grpSpPr>
          <a:xfrm>
            <a:off x="2924932" y="5312415"/>
            <a:ext cx="275469" cy="275469"/>
            <a:chOff x="5016857" y="1905000"/>
            <a:chExt cx="275469" cy="2754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BD791DD-F4FC-CD45-AF69-E28D68CBBA52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E30CD2-3239-F64A-A739-1A9837D9C619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5F30CD-D972-4C4D-9009-5C8AAC777DDD}"/>
              </a:ext>
            </a:extLst>
          </p:cNvPr>
          <p:cNvGrpSpPr/>
          <p:nvPr/>
        </p:nvGrpSpPr>
        <p:grpSpPr>
          <a:xfrm>
            <a:off x="2924932" y="6044125"/>
            <a:ext cx="275469" cy="275469"/>
            <a:chOff x="5016857" y="1905000"/>
            <a:chExt cx="275469" cy="275469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F4EF71-8C6A-B84F-8806-DCE02438B5FE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46AE04B-AE56-4B49-9EDA-C293F7601790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A39DF9-3BA0-A84F-82FA-B58C67C07190}"/>
              </a:ext>
            </a:extLst>
          </p:cNvPr>
          <p:cNvGrpSpPr/>
          <p:nvPr/>
        </p:nvGrpSpPr>
        <p:grpSpPr>
          <a:xfrm>
            <a:off x="2924932" y="1653855"/>
            <a:ext cx="275469" cy="275469"/>
            <a:chOff x="5016857" y="1905000"/>
            <a:chExt cx="275469" cy="27546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0EA35BD-F332-3945-9D3D-6028460A4446}"/>
                </a:ext>
              </a:extLst>
            </p:cNvPr>
            <p:cNvSpPr/>
            <p:nvPr/>
          </p:nvSpPr>
          <p:spPr>
            <a:xfrm>
              <a:off x="5016857" y="1905000"/>
              <a:ext cx="275469" cy="275469"/>
            </a:xfrm>
            <a:prstGeom prst="ellipse">
              <a:avLst/>
            </a:prstGeom>
            <a:solidFill>
              <a:srgbClr val="1060A2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DC34BB-06A8-8544-B99E-8D44F791EE11}"/>
                </a:ext>
              </a:extLst>
            </p:cNvPr>
            <p:cNvSpPr/>
            <p:nvPr/>
          </p:nvSpPr>
          <p:spPr>
            <a:xfrm>
              <a:off x="5078391" y="1966534"/>
              <a:ext cx="152400" cy="152400"/>
            </a:xfrm>
            <a:prstGeom prst="ellipse">
              <a:avLst/>
            </a:prstGeom>
            <a:solidFill>
              <a:srgbClr val="1060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93BC602-FE52-7143-A9FA-641D45B86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09" y="1586373"/>
            <a:ext cx="2591233" cy="457201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Fund I Target Size</a:t>
            </a:r>
          </a:p>
          <a:p>
            <a:pPr marL="0" indent="0" algn="r">
              <a:lnSpc>
                <a:spcPct val="100000"/>
              </a:lnSpc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FB6F40-42B3-2241-9D5D-8798B7FE7F1A}"/>
              </a:ext>
            </a:extLst>
          </p:cNvPr>
          <p:cNvSpPr txBox="1"/>
          <p:nvPr/>
        </p:nvSpPr>
        <p:spPr>
          <a:xfrm>
            <a:off x="727980" y="599719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Geographic Focus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085FF0A-7CED-CF43-B426-E0195803DE13}"/>
              </a:ext>
            </a:extLst>
          </p:cNvPr>
          <p:cNvSpPr txBox="1"/>
          <p:nvPr/>
        </p:nvSpPr>
        <p:spPr>
          <a:xfrm>
            <a:off x="1266589" y="527162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Fee Structure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F428EF-E2CD-594F-9A7B-CA1F1D822A6F}"/>
              </a:ext>
            </a:extLst>
          </p:cNvPr>
          <p:cNvSpPr txBox="1"/>
          <p:nvPr/>
        </p:nvSpPr>
        <p:spPr>
          <a:xfrm>
            <a:off x="1010109" y="4549443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Investment Size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B62D0D-B150-2840-859F-F6D0AD03BCCC}"/>
              </a:ext>
            </a:extLst>
          </p:cNvPr>
          <p:cNvSpPr txBox="1"/>
          <p:nvPr/>
        </p:nvSpPr>
        <p:spPr>
          <a:xfrm>
            <a:off x="1407654" y="384035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Investments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2E6A15-D644-8846-A383-E5C63BAC525A}"/>
              </a:ext>
            </a:extLst>
          </p:cNvPr>
          <p:cNvSpPr txBox="1"/>
          <p:nvPr/>
        </p:nvSpPr>
        <p:spPr>
          <a:xfrm>
            <a:off x="1077435" y="3085448"/>
            <a:ext cx="186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Investment stage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190A06C-882D-E342-85CE-434247AC3FF0}"/>
              </a:ext>
            </a:extLst>
          </p:cNvPr>
          <p:cNvSpPr txBox="1">
            <a:spLocks/>
          </p:cNvSpPr>
          <p:nvPr/>
        </p:nvSpPr>
        <p:spPr>
          <a:xfrm>
            <a:off x="347609" y="2341283"/>
            <a:ext cx="2591233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Fund Status</a:t>
            </a: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7ADB7F-8164-7942-89F1-39E0350C5747}"/>
              </a:ext>
            </a:extLst>
          </p:cNvPr>
          <p:cNvSpPr/>
          <p:nvPr/>
        </p:nvSpPr>
        <p:spPr>
          <a:xfrm>
            <a:off x="3205163" y="1600200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$5m; minimum investment: $100k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9ABCE92-14B3-034B-A283-A767A55C561C}"/>
              </a:ext>
            </a:extLst>
          </p:cNvPr>
          <p:cNvSpPr/>
          <p:nvPr/>
        </p:nvSpPr>
        <p:spPr>
          <a:xfrm>
            <a:off x="3205163" y="2330382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Commitment of $1m to date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1DEB64E-1537-F84F-B920-966169162CE2}"/>
              </a:ext>
            </a:extLst>
          </p:cNvPr>
          <p:cNvSpPr/>
          <p:nvPr/>
        </p:nvSpPr>
        <p:spPr>
          <a:xfrm>
            <a:off x="3205163" y="3060564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E58AEAD-406D-A240-B5FD-06E9D5F0873F}"/>
              </a:ext>
            </a:extLst>
          </p:cNvPr>
          <p:cNvSpPr/>
          <p:nvPr/>
        </p:nvSpPr>
        <p:spPr>
          <a:xfrm>
            <a:off x="3205163" y="3790746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20 investments in maiden fund, four investments per year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3A90413-BA8C-F841-9349-8A22804BC0B1}"/>
              </a:ext>
            </a:extLst>
          </p:cNvPr>
          <p:cNvSpPr/>
          <p:nvPr/>
        </p:nvSpPr>
        <p:spPr>
          <a:xfrm>
            <a:off x="3205163" y="4520928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initial will be from $200-300k; additional funds will be reserved for follow-on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CDA976-BCA7-7343-8A28-AF3A0BA865B6}"/>
              </a:ext>
            </a:extLst>
          </p:cNvPr>
          <p:cNvSpPr/>
          <p:nvPr/>
        </p:nvSpPr>
        <p:spPr>
          <a:xfrm>
            <a:off x="3205163" y="5251110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2% management fee and 20% management carry after LP distribution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B5373FB-70D6-4145-8DBD-19B6CE7BF9CC}"/>
              </a:ext>
            </a:extLst>
          </p:cNvPr>
          <p:cNvSpPr/>
          <p:nvPr/>
        </p:nvSpPr>
        <p:spPr>
          <a:xfrm>
            <a:off x="3205163" y="5997193"/>
            <a:ext cx="8397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U.S.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9DEE221-27C0-1345-BD43-152F19147E0B}"/>
              </a:ext>
            </a:extLst>
          </p:cNvPr>
          <p:cNvSpPr txBox="1"/>
          <p:nvPr/>
        </p:nvSpPr>
        <p:spPr>
          <a:xfrm>
            <a:off x="1704224" y="255950"/>
            <a:ext cx="442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FUND MECHANICS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39285B-AEC8-C543-A45E-2162102A2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D777EA7-5D7A-7D46-AF9D-33561C23BF3A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1213471-67A3-4A44-8B94-577160A29C5F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 Diagonal Corner Rectangle 49">
            <a:extLst>
              <a:ext uri="{FF2B5EF4-FFF2-40B4-BE49-F238E27FC236}">
                <a16:creationId xmlns:a16="http://schemas.microsoft.com/office/drawing/2014/main" id="{FC8EE5F0-1107-EE40-B694-FF339E6ED95A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2422928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holding, sign&#10;&#10;Description automatically generated">
            <a:extLst>
              <a:ext uri="{FF2B5EF4-FFF2-40B4-BE49-F238E27FC236}">
                <a16:creationId xmlns:a16="http://schemas.microsoft.com/office/drawing/2014/main" id="{CE350297-2A4F-2A4E-95AE-237930FDF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68" r="4952"/>
          <a:stretch/>
        </p:blipFill>
        <p:spPr>
          <a:xfrm>
            <a:off x="0" y="0"/>
            <a:ext cx="479692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D6E510-623D-1248-9148-42ACD6D3BA9E}"/>
              </a:ext>
            </a:extLst>
          </p:cNvPr>
          <p:cNvSpPr/>
          <p:nvPr/>
        </p:nvSpPr>
        <p:spPr>
          <a:xfrm>
            <a:off x="4808220" y="0"/>
            <a:ext cx="738378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2CD0FF-3996-6C43-AAB9-2D646DC0E6D0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ACBDB6-3E9C-2F45-8A3C-C8564BAD3517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FUND TIMETABLE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18B743-8B5C-D24F-8BC8-CE251903C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9DA5A94-517F-4241-A716-88016BF1E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727" y="1084005"/>
            <a:ext cx="6610923" cy="565808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May 2020: initial investments made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August 2021: fund formation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October 2021: fund announcement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Q1 2022: first close of fund I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Q2 2022: final close of fund I 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Q4 2022 begin raising fund II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6EB7CD07-04F0-5145-B3AE-A2EF2DF466B2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1601506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 covered mountain&#10;&#10;Description automatically generated">
            <a:extLst>
              <a:ext uri="{FF2B5EF4-FFF2-40B4-BE49-F238E27FC236}">
                <a16:creationId xmlns:a16="http://schemas.microsoft.com/office/drawing/2014/main" id="{D6E61729-3B1A-FF45-94E7-7EA45FF00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67" t="390" r="9468" b="14959"/>
          <a:stretch/>
        </p:blipFill>
        <p:spPr>
          <a:xfrm>
            <a:off x="-54361" y="-21431"/>
            <a:ext cx="12246362" cy="69008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2CB917-EB96-ED45-96C0-518ED0229921}"/>
              </a:ext>
            </a:extLst>
          </p:cNvPr>
          <p:cNvSpPr/>
          <p:nvPr/>
        </p:nvSpPr>
        <p:spPr>
          <a:xfrm>
            <a:off x="-54362" y="0"/>
            <a:ext cx="12268200" cy="690086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FC4049-36E1-E844-A7DA-9EBD255D72EB}"/>
              </a:ext>
            </a:extLst>
          </p:cNvPr>
          <p:cNvSpPr/>
          <p:nvPr/>
        </p:nvSpPr>
        <p:spPr>
          <a:xfrm>
            <a:off x="688866" y="5334310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2020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7D1793-CA87-C442-9A61-AC7934666DF6}"/>
              </a:ext>
            </a:extLst>
          </p:cNvPr>
          <p:cNvSpPr/>
          <p:nvPr/>
        </p:nvSpPr>
        <p:spPr>
          <a:xfrm>
            <a:off x="1241212" y="430389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2021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46A0A0-98A8-9F4E-955F-8552DB92CF99}"/>
              </a:ext>
            </a:extLst>
          </p:cNvPr>
          <p:cNvSpPr/>
          <p:nvPr/>
        </p:nvSpPr>
        <p:spPr>
          <a:xfrm>
            <a:off x="2351760" y="3019336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 2021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4A84-13FC-C447-AB30-8CB2F45B3A40}"/>
              </a:ext>
            </a:extLst>
          </p:cNvPr>
          <p:cNvSpPr/>
          <p:nvPr/>
        </p:nvSpPr>
        <p:spPr>
          <a:xfrm>
            <a:off x="5774305" y="29072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Q1 2022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75DEC6-7A98-B846-B81E-B7DF195C186F}"/>
              </a:ext>
            </a:extLst>
          </p:cNvPr>
          <p:cNvSpPr/>
          <p:nvPr/>
        </p:nvSpPr>
        <p:spPr>
          <a:xfrm>
            <a:off x="6713062" y="1840468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Q2 2022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82D01C-E86D-ED45-AFAD-E1D560B217ED}"/>
              </a:ext>
            </a:extLst>
          </p:cNvPr>
          <p:cNvSpPr/>
          <p:nvPr/>
        </p:nvSpPr>
        <p:spPr>
          <a:xfrm>
            <a:off x="7898960" y="577334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2022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F79244-2D62-5B45-AD36-473F75008E31}"/>
              </a:ext>
            </a:extLst>
          </p:cNvPr>
          <p:cNvSpPr/>
          <p:nvPr/>
        </p:nvSpPr>
        <p:spPr>
          <a:xfrm>
            <a:off x="688866" y="5054612"/>
            <a:ext cx="2114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Investments Made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FA2B11-7A62-5A48-A512-7422BB29311B}"/>
              </a:ext>
            </a:extLst>
          </p:cNvPr>
          <p:cNvSpPr/>
          <p:nvPr/>
        </p:nvSpPr>
        <p:spPr>
          <a:xfrm>
            <a:off x="1333164" y="4018313"/>
            <a:ext cx="14462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 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1FD747-A1E3-B344-B617-4E67E4A927D3}"/>
              </a:ext>
            </a:extLst>
          </p:cNvPr>
          <p:cNvSpPr/>
          <p:nvPr/>
        </p:nvSpPr>
        <p:spPr>
          <a:xfrm>
            <a:off x="2150052" y="2719048"/>
            <a:ext cx="18355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 Announcement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D16D0A-E46C-4347-9A5B-F1F8869EC98F}"/>
              </a:ext>
            </a:extLst>
          </p:cNvPr>
          <p:cNvSpPr/>
          <p:nvPr/>
        </p:nvSpPr>
        <p:spPr>
          <a:xfrm>
            <a:off x="5022241" y="2580671"/>
            <a:ext cx="18357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Close Of Fund 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986813-272F-0547-AC2C-B6738D90E438}"/>
              </a:ext>
            </a:extLst>
          </p:cNvPr>
          <p:cNvSpPr/>
          <p:nvPr/>
        </p:nvSpPr>
        <p:spPr>
          <a:xfrm>
            <a:off x="5881065" y="1547204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Close Of Fund I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D8B560-7AB3-1343-A51D-2591BF721CA2}"/>
              </a:ext>
            </a:extLst>
          </p:cNvPr>
          <p:cNvSpPr/>
          <p:nvPr/>
        </p:nvSpPr>
        <p:spPr>
          <a:xfrm>
            <a:off x="7056385" y="311928"/>
            <a:ext cx="18966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Begin Raising Fund II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33293A-656D-F642-B769-A0873502BC70}"/>
              </a:ext>
            </a:extLst>
          </p:cNvPr>
          <p:cNvCxnSpPr>
            <a:cxnSpLocks/>
            <a:stCxn id="38" idx="7"/>
            <a:endCxn id="41" idx="3"/>
          </p:cNvCxnSpPr>
          <p:nvPr/>
        </p:nvCxnSpPr>
        <p:spPr>
          <a:xfrm flipV="1">
            <a:off x="2448006" y="4849017"/>
            <a:ext cx="819062" cy="889231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4DD3258-2C24-2643-B22C-898D9C824308}"/>
              </a:ext>
            </a:extLst>
          </p:cNvPr>
          <p:cNvCxnSpPr>
            <a:cxnSpLocks/>
            <a:stCxn id="41" idx="7"/>
            <a:endCxn id="39" idx="3"/>
          </p:cNvCxnSpPr>
          <p:nvPr/>
        </p:nvCxnSpPr>
        <p:spPr>
          <a:xfrm flipV="1">
            <a:off x="3401217" y="3590932"/>
            <a:ext cx="983288" cy="1123936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C3781A-9FC3-F54E-AFBF-A72FD98329C0}"/>
              </a:ext>
            </a:extLst>
          </p:cNvPr>
          <p:cNvCxnSpPr>
            <a:cxnSpLocks/>
            <a:endCxn id="40" idx="3"/>
          </p:cNvCxnSpPr>
          <p:nvPr/>
        </p:nvCxnSpPr>
        <p:spPr>
          <a:xfrm flipV="1">
            <a:off x="4451580" y="3399342"/>
            <a:ext cx="2876891" cy="11887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7E28A0-D04E-3648-A7C3-8B6AF617C7A4}"/>
              </a:ext>
            </a:extLst>
          </p:cNvPr>
          <p:cNvCxnSpPr>
            <a:cxnSpLocks/>
          </p:cNvCxnSpPr>
          <p:nvPr/>
        </p:nvCxnSpPr>
        <p:spPr>
          <a:xfrm flipV="1">
            <a:off x="7351455" y="2297837"/>
            <a:ext cx="954345" cy="1046714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848A84-24C9-944F-8842-3810AC8A70C5}"/>
              </a:ext>
            </a:extLst>
          </p:cNvPr>
          <p:cNvCxnSpPr>
            <a:cxnSpLocks/>
          </p:cNvCxnSpPr>
          <p:nvPr/>
        </p:nvCxnSpPr>
        <p:spPr>
          <a:xfrm flipV="1">
            <a:off x="8427543" y="1021665"/>
            <a:ext cx="1031439" cy="1205565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48E367E0-765F-9E49-952A-54E7B7F449A3}"/>
              </a:ext>
            </a:extLst>
          </p:cNvPr>
          <p:cNvSpPr/>
          <p:nvPr/>
        </p:nvSpPr>
        <p:spPr>
          <a:xfrm>
            <a:off x="2286074" y="5710465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1581F-7FFD-F54D-8ECB-452AA31964A9}"/>
              </a:ext>
            </a:extLst>
          </p:cNvPr>
          <p:cNvSpPr/>
          <p:nvPr/>
        </p:nvSpPr>
        <p:spPr>
          <a:xfrm>
            <a:off x="4356722" y="3429000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D95FD26-1232-2145-95C5-04F5DC8E0999}"/>
              </a:ext>
            </a:extLst>
          </p:cNvPr>
          <p:cNvSpPr/>
          <p:nvPr/>
        </p:nvSpPr>
        <p:spPr>
          <a:xfrm>
            <a:off x="7300688" y="3237410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F44B921-5C74-1C4C-B349-9F8E9B5D3C3A}"/>
              </a:ext>
            </a:extLst>
          </p:cNvPr>
          <p:cNvSpPr/>
          <p:nvPr/>
        </p:nvSpPr>
        <p:spPr>
          <a:xfrm>
            <a:off x="3239285" y="4687085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3B2E630-F439-3040-A8E6-F314D2028B89}"/>
              </a:ext>
            </a:extLst>
          </p:cNvPr>
          <p:cNvSpPr/>
          <p:nvPr/>
        </p:nvSpPr>
        <p:spPr>
          <a:xfrm>
            <a:off x="8268485" y="2172485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84A016-1D7C-934F-B162-5230C134F2C3}"/>
              </a:ext>
            </a:extLst>
          </p:cNvPr>
          <p:cNvSpPr/>
          <p:nvPr/>
        </p:nvSpPr>
        <p:spPr>
          <a:xfrm>
            <a:off x="9411485" y="953285"/>
            <a:ext cx="189715" cy="1897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Elbow Connector 45">
            <a:extLst>
              <a:ext uri="{FF2B5EF4-FFF2-40B4-BE49-F238E27FC236}">
                <a16:creationId xmlns:a16="http://schemas.microsoft.com/office/drawing/2014/main" id="{F4914EDC-9587-BE43-AC3E-988D694B0DAD}"/>
              </a:ext>
            </a:extLst>
          </p:cNvPr>
          <p:cNvCxnSpPr>
            <a:cxnSpLocks/>
          </p:cNvCxnSpPr>
          <p:nvPr/>
        </p:nvCxnSpPr>
        <p:spPr>
          <a:xfrm>
            <a:off x="1827192" y="5526993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E264028B-F7EC-DC48-B550-C7524FC2680D}"/>
              </a:ext>
            </a:extLst>
          </p:cNvPr>
          <p:cNvCxnSpPr>
            <a:cxnSpLocks/>
          </p:cNvCxnSpPr>
          <p:nvPr/>
        </p:nvCxnSpPr>
        <p:spPr>
          <a:xfrm>
            <a:off x="2741592" y="4495800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FA192BB8-C4D1-C247-BB13-9D144853447F}"/>
              </a:ext>
            </a:extLst>
          </p:cNvPr>
          <p:cNvCxnSpPr>
            <a:cxnSpLocks/>
          </p:cNvCxnSpPr>
          <p:nvPr/>
        </p:nvCxnSpPr>
        <p:spPr>
          <a:xfrm>
            <a:off x="3884592" y="3240993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16C79C83-006B-8448-900D-0A8766D8581C}"/>
              </a:ext>
            </a:extLst>
          </p:cNvPr>
          <p:cNvCxnSpPr>
            <a:cxnSpLocks/>
          </p:cNvCxnSpPr>
          <p:nvPr/>
        </p:nvCxnSpPr>
        <p:spPr>
          <a:xfrm>
            <a:off x="6780192" y="3088593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CAC2F9EA-5988-5041-A508-DACAD2796FB1}"/>
              </a:ext>
            </a:extLst>
          </p:cNvPr>
          <p:cNvCxnSpPr>
            <a:cxnSpLocks/>
          </p:cNvCxnSpPr>
          <p:nvPr/>
        </p:nvCxnSpPr>
        <p:spPr>
          <a:xfrm>
            <a:off x="7770792" y="2021793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>
            <a:extLst>
              <a:ext uri="{FF2B5EF4-FFF2-40B4-BE49-F238E27FC236}">
                <a16:creationId xmlns:a16="http://schemas.microsoft.com/office/drawing/2014/main" id="{2CC963C5-CBF6-454C-9B44-02D4819D3E17}"/>
              </a:ext>
            </a:extLst>
          </p:cNvPr>
          <p:cNvCxnSpPr>
            <a:cxnSpLocks/>
          </p:cNvCxnSpPr>
          <p:nvPr/>
        </p:nvCxnSpPr>
        <p:spPr>
          <a:xfrm>
            <a:off x="8913792" y="762000"/>
            <a:ext cx="535008" cy="264207"/>
          </a:xfrm>
          <a:prstGeom prst="bentConnector3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EA030F3-E82F-A540-BCE0-62827D721E7B}"/>
              </a:ext>
            </a:extLst>
          </p:cNvPr>
          <p:cNvSpPr txBox="1"/>
          <p:nvPr/>
        </p:nvSpPr>
        <p:spPr>
          <a:xfrm>
            <a:off x="1673288" y="240270"/>
            <a:ext cx="4422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FUND TIMETABLE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AD5C65C-609F-8240-BDF5-87FA3CDB7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EE4EDF6-FF5B-A041-8A03-11BD8AB35523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111482A-31FB-6247-BC61-5A96BD012DFD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ound Diagonal Corner Rectangle 69">
            <a:extLst>
              <a:ext uri="{FF2B5EF4-FFF2-40B4-BE49-F238E27FC236}">
                <a16:creationId xmlns:a16="http://schemas.microsoft.com/office/drawing/2014/main" id="{5500ED2A-92E5-F545-9562-F562B9174236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2205346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ight, star&#10;&#10;Description automatically generated">
            <a:extLst>
              <a:ext uri="{FF2B5EF4-FFF2-40B4-BE49-F238E27FC236}">
                <a16:creationId xmlns:a16="http://schemas.microsoft.com/office/drawing/2014/main" id="{23ED1DB4-34EA-1F4C-BA71-F99AA25A55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0" b="7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08ECD-EF76-4D43-A3C2-3A1D1CBF12E1}"/>
              </a:ext>
            </a:extLst>
          </p:cNvPr>
          <p:cNvSpPr txBox="1"/>
          <p:nvPr/>
        </p:nvSpPr>
        <p:spPr>
          <a:xfrm>
            <a:off x="2782369" y="1447800"/>
            <a:ext cx="146386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BEC144-06EE-D941-B10A-63B98CEB3DAF}"/>
              </a:ext>
            </a:extLst>
          </p:cNvPr>
          <p:cNvSpPr txBox="1"/>
          <p:nvPr/>
        </p:nvSpPr>
        <p:spPr>
          <a:xfrm>
            <a:off x="4660512" y="1447800"/>
            <a:ext cx="1694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63D972-9DA8-694B-B045-A855042C9671}"/>
              </a:ext>
            </a:extLst>
          </p:cNvPr>
          <p:cNvSpPr txBox="1"/>
          <p:nvPr/>
        </p:nvSpPr>
        <p:spPr>
          <a:xfrm>
            <a:off x="5715000" y="1447800"/>
            <a:ext cx="1694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BBCFB-45A6-8944-BB28-361C8B64664A}"/>
              </a:ext>
            </a:extLst>
          </p:cNvPr>
          <p:cNvSpPr txBox="1"/>
          <p:nvPr/>
        </p:nvSpPr>
        <p:spPr>
          <a:xfrm>
            <a:off x="6769488" y="1447800"/>
            <a:ext cx="1694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283E1C-3CCA-CA46-92D8-F57EA6AF6FDD}"/>
              </a:ext>
            </a:extLst>
          </p:cNvPr>
          <p:cNvSpPr txBox="1"/>
          <p:nvPr/>
        </p:nvSpPr>
        <p:spPr>
          <a:xfrm>
            <a:off x="7823977" y="1447800"/>
            <a:ext cx="1580882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8CD125-76D2-DD49-88C4-4E5B02F58FA2}"/>
              </a:ext>
            </a:extLst>
          </p:cNvPr>
          <p:cNvSpPr txBox="1"/>
          <p:nvPr/>
        </p:nvSpPr>
        <p:spPr>
          <a:xfrm>
            <a:off x="3606024" y="1447800"/>
            <a:ext cx="169469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900" b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7A3F8F-8869-7E4F-AA6D-7FF716149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175" y="5151933"/>
            <a:ext cx="1961650" cy="897095"/>
          </a:xfrm>
          <a:prstGeom prst="rect">
            <a:avLst/>
          </a:prstGeom>
        </p:spPr>
      </p:pic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5EBC8405-525E-8E4E-996F-EC6A0F7F2CC8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1443161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icture containing sitting, holding, dark, table&#10;&#10;Description automatically generated">
            <a:extLst>
              <a:ext uri="{FF2B5EF4-FFF2-40B4-BE49-F238E27FC236}">
                <a16:creationId xmlns:a16="http://schemas.microsoft.com/office/drawing/2014/main" id="{2A886902-64CD-E34C-854D-6A671F4FE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71B266-3B9D-D34F-9B07-DA830743CA0B}"/>
              </a:ext>
            </a:extLst>
          </p:cNvPr>
          <p:cNvSpPr/>
          <p:nvPr/>
        </p:nvSpPr>
        <p:spPr>
          <a:xfrm>
            <a:off x="-54362" y="0"/>
            <a:ext cx="12268200" cy="690086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672747-3331-5F48-B7A1-ECF2E70AF489}"/>
              </a:ext>
            </a:extLst>
          </p:cNvPr>
          <p:cNvSpPr/>
          <p:nvPr/>
        </p:nvSpPr>
        <p:spPr>
          <a:xfrm>
            <a:off x="4419600" y="2971800"/>
            <a:ext cx="40414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THANKS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6BC52-F50E-FF4C-930B-BBF8792F8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520" y="4418350"/>
            <a:ext cx="1961650" cy="897095"/>
          </a:xfrm>
          <a:prstGeom prst="rect">
            <a:avLst/>
          </a:prstGeom>
        </p:spPr>
      </p:pic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CAD82B5-375D-5B4B-A788-2E94DC5F6718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52813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lobe - 5925.mp4" descr="Globe - 5925.mp4">
            <a:hlinkClick r:id="" action="ppaction://media"/>
            <a:extLst>
              <a:ext uri="{FF2B5EF4-FFF2-40B4-BE49-F238E27FC236}">
                <a16:creationId xmlns:a16="http://schemas.microsoft.com/office/drawing/2014/main" id="{0AB5B0AE-B484-9847-929A-30F7905B3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BA3C40-4FB2-B240-B3C0-2826020F9D78}"/>
              </a:ext>
            </a:extLst>
          </p:cNvPr>
          <p:cNvGrpSpPr/>
          <p:nvPr/>
        </p:nvGrpSpPr>
        <p:grpSpPr>
          <a:xfrm>
            <a:off x="3276600" y="1981200"/>
            <a:ext cx="5257800" cy="2324100"/>
            <a:chOff x="457200" y="2438400"/>
            <a:chExt cx="5257800" cy="2324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1866F9-4F4E-C043-AC73-8A7EFE911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2438400"/>
              <a:ext cx="5082031" cy="2324100"/>
            </a:xfrm>
            <a:prstGeom prst="rect">
              <a:avLst/>
            </a:prstGeom>
          </p:spPr>
        </p:pic>
        <p:sp>
          <p:nvSpPr>
            <p:cNvPr id="6" name="object 258">
              <a:extLst>
                <a:ext uri="{FF2B5EF4-FFF2-40B4-BE49-F238E27FC236}">
                  <a16:creationId xmlns:a16="http://schemas.microsoft.com/office/drawing/2014/main" id="{1EAF8401-5D46-F944-A207-BFA8374DE002}"/>
                </a:ext>
              </a:extLst>
            </p:cNvPr>
            <p:cNvSpPr txBox="1"/>
            <p:nvPr/>
          </p:nvSpPr>
          <p:spPr>
            <a:xfrm>
              <a:off x="2819400" y="4085392"/>
              <a:ext cx="2895600" cy="67710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/>
              <a:r>
                <a:rPr lang="en-US" sz="4400" b="1" spc="300" dirty="0">
                  <a:solidFill>
                    <a:srgbClr val="FBB04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Ventures</a:t>
              </a:r>
            </a:p>
          </p:txBody>
        </p:sp>
      </p:grp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51FBC54B-5D30-8442-852B-A5CD841FB228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DA7D48C6-DC45-5F4C-A76D-FF9A33F45DE6}"/>
              </a:ext>
            </a:extLst>
          </p:cNvPr>
          <p:cNvSpPr/>
          <p:nvPr/>
        </p:nvSpPr>
        <p:spPr>
          <a:xfrm>
            <a:off x="1776663" y="6399518"/>
            <a:ext cx="4319338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This page has a video background. Play it!</a:t>
            </a:r>
          </a:p>
        </p:txBody>
      </p:sp>
    </p:spTree>
    <p:extLst>
      <p:ext uri="{BB962C8B-B14F-4D97-AF65-F5344CB8AC3E}">
        <p14:creationId xmlns:p14="http://schemas.microsoft.com/office/powerpoint/2010/main" val="18059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mg strategy&quot;">
            <a:extLst>
              <a:ext uri="{FF2B5EF4-FFF2-40B4-BE49-F238E27FC236}">
                <a16:creationId xmlns:a16="http://schemas.microsoft.com/office/drawing/2014/main" id="{D92CE431-4199-46E7-9E26-C8F681815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01023" cy="593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A1AF4B-BF95-2C49-B214-7104C3F61D7A}"/>
              </a:ext>
            </a:extLst>
          </p:cNvPr>
          <p:cNvSpPr/>
          <p:nvPr/>
        </p:nvSpPr>
        <p:spPr>
          <a:xfrm>
            <a:off x="4819514" y="30480"/>
            <a:ext cx="738378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1BACCD-086E-3D48-B859-ED98C9E994C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23A44-F183-CE4F-9C7F-01803F8FA05F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ABOUT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64999-2B50-B743-85AF-A20989EA1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3D3AD7-EF6E-AA4A-BC9F-6F14E4FD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727" y="1191491"/>
            <a:ext cx="6610923" cy="555059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Executive community of over 400,000 technology executives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Advisory Board comprised of technology executives from Fortune 2000 organizations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Partnerships with today’s most innovative and cutting-edge technology companies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30 renowned events around the world per year, featured in publications such as CIO.com’s Top Tech Conferences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Speakers and presentations that demonstrate the power of the network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Independent research and digital media platform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 30 years of experience and expertise as a premier relationship accelerator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3BB6FCC-DFF8-644C-B6AC-0F1869C253BD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2056259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A63AA4-1A36-0E4B-BDA8-A46B2DCE6020}"/>
              </a:ext>
            </a:extLst>
          </p:cNvPr>
          <p:cNvSpPr/>
          <p:nvPr/>
        </p:nvSpPr>
        <p:spPr>
          <a:xfrm>
            <a:off x="6258874" y="3581400"/>
            <a:ext cx="5702101" cy="2836546"/>
          </a:xfrm>
          <a:prstGeom prst="rect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412E05-BA88-7548-9FAF-9C29EE728CE8}"/>
              </a:ext>
            </a:extLst>
          </p:cNvPr>
          <p:cNvSpPr/>
          <p:nvPr/>
        </p:nvSpPr>
        <p:spPr>
          <a:xfrm>
            <a:off x="4191000" y="1083946"/>
            <a:ext cx="5678287" cy="2308324"/>
          </a:xfrm>
          <a:prstGeom prst="rect">
            <a:avLst/>
          </a:prstGeom>
          <a:solidFill>
            <a:srgbClr val="106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result for hmg strategy&quot;">
            <a:extLst>
              <a:ext uri="{FF2B5EF4-FFF2-40B4-BE49-F238E27FC236}">
                <a16:creationId xmlns:a16="http://schemas.microsoft.com/office/drawing/2014/main" id="{AADE6CDF-1E54-574C-9A43-DF8BE6AA5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8"/>
          <a:stretch/>
        </p:blipFill>
        <p:spPr bwMode="auto">
          <a:xfrm>
            <a:off x="250050" y="1083946"/>
            <a:ext cx="37790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544434-7F28-E94A-87E2-33301EB6716B}"/>
              </a:ext>
            </a:extLst>
          </p:cNvPr>
          <p:cNvSpPr/>
          <p:nvPr/>
        </p:nvSpPr>
        <p:spPr>
          <a:xfrm>
            <a:off x="4291014" y="1198782"/>
            <a:ext cx="56544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Executive community of over 400,000 technology executives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International Advisory Board comprised of technology executives from Fortune 2000 organizations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Partnerships with today’s most innovative and cutting-edge technology companies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8A102F-74B1-0843-B4AC-B046CDF24B41}"/>
              </a:ext>
            </a:extLst>
          </p:cNvPr>
          <p:cNvSpPr/>
          <p:nvPr/>
        </p:nvSpPr>
        <p:spPr>
          <a:xfrm>
            <a:off x="6324600" y="3621942"/>
            <a:ext cx="563637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Over 30 renowned events around the world per year, featured in publications such as </a:t>
            </a:r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CIO.com’s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Top Tech Conferences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Speakers and presentations that demonstrate the power of the network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Independent research and digital media platform</a:t>
            </a:r>
          </a:p>
          <a:p>
            <a:pPr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Over 30 years of experience and expertise as a premier relationship accelerator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BB325D8-A19C-0640-B462-D7131925AE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419C1A9-39DC-1145-8DD0-23518E7BFB41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4B43AA-7C7D-BC46-B263-8A16AF17C192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clock sitting on top of a wooden pole&#10;&#10;Description automatically generated">
            <a:extLst>
              <a:ext uri="{FF2B5EF4-FFF2-40B4-BE49-F238E27FC236}">
                <a16:creationId xmlns:a16="http://schemas.microsoft.com/office/drawing/2014/main" id="{5267E292-5F62-4347-8913-C6190851E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97"/>
          <a:stretch/>
        </p:blipFill>
        <p:spPr>
          <a:xfrm>
            <a:off x="4155044" y="3581400"/>
            <a:ext cx="2035011" cy="2836545"/>
          </a:xfrm>
          <a:prstGeom prst="rect">
            <a:avLst/>
          </a:prstGeom>
        </p:spPr>
      </p:pic>
      <p:pic>
        <p:nvPicPr>
          <p:cNvPr id="27" name="Picture 26" descr="A picture containing table, standing, sitting, green&#10;&#10;Description automatically generated">
            <a:extLst>
              <a:ext uri="{FF2B5EF4-FFF2-40B4-BE49-F238E27FC236}">
                <a16:creationId xmlns:a16="http://schemas.microsoft.com/office/drawing/2014/main" id="{2786C159-12D7-DA42-823D-138D11D00C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389" t="-1" b="13859"/>
          <a:stretch/>
        </p:blipFill>
        <p:spPr>
          <a:xfrm>
            <a:off x="9987712" y="1083946"/>
            <a:ext cx="1973263" cy="2308324"/>
          </a:xfrm>
          <a:prstGeom prst="rect">
            <a:avLst/>
          </a:prstGeom>
        </p:spPr>
      </p:pic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8D1630D5-83B0-6649-A745-EC0E203EDCD7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AA707C-AC60-3A41-AD0C-B0DEBA075D31}"/>
              </a:ext>
            </a:extLst>
          </p:cNvPr>
          <p:cNvSpPr txBox="1"/>
          <p:nvPr/>
        </p:nvSpPr>
        <p:spPr>
          <a:xfrm>
            <a:off x="1837275" y="240269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ABOUT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266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B2BA4FBA-85FB-8E4B-B926-5E3868E8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067" y="5313265"/>
            <a:ext cx="3761874" cy="13229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4FF84482-FDA7-1A42-8762-AA3C636C7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29" y="3512861"/>
            <a:ext cx="3761874" cy="136240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3C1D4E5A-54E0-7249-9511-913522313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067" y="3518250"/>
            <a:ext cx="3761874" cy="13556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0E0D8AFE-01CD-F644-9986-75BDA9C10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479" y="3512861"/>
            <a:ext cx="3761874" cy="13229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7E2C6F65-2DCC-304B-A1BC-6A684827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744830"/>
            <a:ext cx="3761874" cy="136240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DEBE03E-FAC0-784B-9727-2F19B6920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063" y="1750219"/>
            <a:ext cx="3761874" cy="135569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A3F58F-DD23-FA4D-8C18-B7476B42127B}"/>
              </a:ext>
            </a:extLst>
          </p:cNvPr>
          <p:cNvSpPr/>
          <p:nvPr/>
        </p:nvSpPr>
        <p:spPr>
          <a:xfrm>
            <a:off x="411580" y="2083137"/>
            <a:ext cx="3567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Executive community of over 400,000 technology executives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DF2B21-E231-6942-ABA2-85BCE66F7C9D}"/>
              </a:ext>
            </a:extLst>
          </p:cNvPr>
          <p:cNvSpPr txBox="1"/>
          <p:nvPr/>
        </p:nvSpPr>
        <p:spPr>
          <a:xfrm>
            <a:off x="386117" y="1370983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400,000</a:t>
            </a:r>
            <a:endParaRPr lang="en-US" sz="2400" b="1" dirty="0">
              <a:solidFill>
                <a:srgbClr val="1060A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D72DF4-3A3E-D84E-B27A-C1854E283BBA}"/>
              </a:ext>
            </a:extLst>
          </p:cNvPr>
          <p:cNvSpPr/>
          <p:nvPr/>
        </p:nvSpPr>
        <p:spPr>
          <a:xfrm>
            <a:off x="4230254" y="2072500"/>
            <a:ext cx="40195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International Advisory Board comprised of technology executives from Fortune 2000 organizations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EB36A3-272F-B24B-895B-A3B0FD055C90}"/>
              </a:ext>
            </a:extLst>
          </p:cNvPr>
          <p:cNvSpPr txBox="1"/>
          <p:nvPr/>
        </p:nvSpPr>
        <p:spPr>
          <a:xfrm>
            <a:off x="4310564" y="1370984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,000</a:t>
            </a:r>
            <a:endParaRPr lang="en-US" sz="2400" b="1" dirty="0">
              <a:solidFill>
                <a:srgbClr val="1060A2"/>
              </a:solidFill>
            </a:endParaRPr>
          </a:p>
        </p:txBody>
      </p: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AD43765-5E8D-5845-A162-DF4F49079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475" y="1744830"/>
            <a:ext cx="3761874" cy="1322947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FC2154-7306-7C48-A377-7E326CF44BFE}"/>
              </a:ext>
            </a:extLst>
          </p:cNvPr>
          <p:cNvSpPr/>
          <p:nvPr/>
        </p:nvSpPr>
        <p:spPr>
          <a:xfrm>
            <a:off x="4301163" y="5646185"/>
            <a:ext cx="37618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Partnerships with today’s most innovative and cutting-edge technology companies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6E2E2B-1122-724B-90FA-0A726CF4B050}"/>
              </a:ext>
            </a:extLst>
          </p:cNvPr>
          <p:cNvSpPr txBox="1"/>
          <p:nvPr/>
        </p:nvSpPr>
        <p:spPr>
          <a:xfrm>
            <a:off x="4301163" y="5029200"/>
            <a:ext cx="2292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INNOVATIVE</a:t>
            </a:r>
            <a:endParaRPr lang="en-US" b="1" dirty="0">
              <a:solidFill>
                <a:srgbClr val="1060A2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8386E-88F4-A94E-B9A8-CF22DCB289CA}"/>
              </a:ext>
            </a:extLst>
          </p:cNvPr>
          <p:cNvSpPr/>
          <p:nvPr/>
        </p:nvSpPr>
        <p:spPr>
          <a:xfrm>
            <a:off x="340631" y="3731351"/>
            <a:ext cx="3838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30 renowned events around the world per year, featured in publications such as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CIO.com’s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Top Tech Conferences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DD6445-6D9C-964C-A3CF-26215F7577F5}"/>
              </a:ext>
            </a:extLst>
          </p:cNvPr>
          <p:cNvSpPr txBox="1"/>
          <p:nvPr/>
        </p:nvSpPr>
        <p:spPr>
          <a:xfrm>
            <a:off x="411580" y="3209808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TECH</a:t>
            </a:r>
            <a:endParaRPr lang="en-US" b="1" dirty="0">
              <a:solidFill>
                <a:srgbClr val="1060A2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2ABCCD-87F9-B74E-8E89-07875B43B98B}"/>
              </a:ext>
            </a:extLst>
          </p:cNvPr>
          <p:cNvSpPr/>
          <p:nvPr/>
        </p:nvSpPr>
        <p:spPr>
          <a:xfrm>
            <a:off x="4315451" y="3798407"/>
            <a:ext cx="37618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Speakers and presentations that demonstrate the power of the network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D987D9-10DE-FF47-B924-BC6328913DD8}"/>
              </a:ext>
            </a:extLst>
          </p:cNvPr>
          <p:cNvSpPr txBox="1"/>
          <p:nvPr/>
        </p:nvSpPr>
        <p:spPr>
          <a:xfrm>
            <a:off x="4350324" y="3213405"/>
            <a:ext cx="230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NETOWRK</a:t>
            </a:r>
            <a:endParaRPr lang="en-US" b="1" dirty="0">
              <a:solidFill>
                <a:srgbClr val="1060A2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550482-F471-B842-88B8-63B5FCF406B1}"/>
              </a:ext>
            </a:extLst>
          </p:cNvPr>
          <p:cNvSpPr/>
          <p:nvPr/>
        </p:nvSpPr>
        <p:spPr>
          <a:xfrm>
            <a:off x="8398727" y="3798407"/>
            <a:ext cx="3329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Independent research and digital media platform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74E491-101A-5344-B4F8-3693E4B583C8}"/>
              </a:ext>
            </a:extLst>
          </p:cNvPr>
          <p:cNvSpPr/>
          <p:nvPr/>
        </p:nvSpPr>
        <p:spPr>
          <a:xfrm>
            <a:off x="8311717" y="2057400"/>
            <a:ext cx="35573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30 years of experience and expertise as a premier relationship accelerator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E65041-88EC-9C4F-8367-F2A015F03D06}"/>
              </a:ext>
            </a:extLst>
          </p:cNvPr>
          <p:cNvSpPr txBox="1"/>
          <p:nvPr/>
        </p:nvSpPr>
        <p:spPr>
          <a:xfrm>
            <a:off x="8182475" y="1370984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endParaRPr lang="en-US" sz="2400" b="1" dirty="0">
              <a:solidFill>
                <a:srgbClr val="1060A2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0A7958-C730-5241-A420-A93D6B993C63}"/>
              </a:ext>
            </a:extLst>
          </p:cNvPr>
          <p:cNvSpPr txBox="1"/>
          <p:nvPr/>
        </p:nvSpPr>
        <p:spPr>
          <a:xfrm>
            <a:off x="8298116" y="3229686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</a:t>
            </a:r>
            <a:endParaRPr lang="en-US" b="1" dirty="0">
              <a:solidFill>
                <a:srgbClr val="1060A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75F7C-B427-4F42-AA7C-480CC4DEECAF}"/>
              </a:ext>
            </a:extLst>
          </p:cNvPr>
          <p:cNvSpPr txBox="1"/>
          <p:nvPr/>
        </p:nvSpPr>
        <p:spPr>
          <a:xfrm>
            <a:off x="1837275" y="240269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ABOUT THE HMG NETWORK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1A3E1A6-E583-3747-9298-F3C2CCBD8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BBA3DD0-B699-1F4E-A5E1-D525EE01DEA9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F43AAF-8DEC-1E4C-B337-539D869E2E99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A573674F-431D-384F-904E-1CD722F8B5D8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1312026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ink, indoor, cat, white&#10;&#10;Description automatically generated">
            <a:extLst>
              <a:ext uri="{FF2B5EF4-FFF2-40B4-BE49-F238E27FC236}">
                <a16:creationId xmlns:a16="http://schemas.microsoft.com/office/drawing/2014/main" id="{C3377B24-2B95-694E-9B17-0C2784528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1" t="-5564" r="28107" b="5564"/>
          <a:stretch/>
        </p:blipFill>
        <p:spPr>
          <a:xfrm>
            <a:off x="11294" y="30480"/>
            <a:ext cx="4850216" cy="68275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A1AF4B-BF95-2C49-B214-7104C3F61D7A}"/>
              </a:ext>
            </a:extLst>
          </p:cNvPr>
          <p:cNvSpPr/>
          <p:nvPr/>
        </p:nvSpPr>
        <p:spPr>
          <a:xfrm>
            <a:off x="4819514" y="30480"/>
            <a:ext cx="738378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1BACCD-086E-3D48-B859-ED98C9E994C5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5F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23A44-F183-CE4F-9C7F-01803F8FA05F}"/>
              </a:ext>
            </a:extLst>
          </p:cNvPr>
          <p:cNvSpPr txBox="1"/>
          <p:nvPr/>
        </p:nvSpPr>
        <p:spPr>
          <a:xfrm>
            <a:off x="0" y="1696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INVESTMENT PLATFORM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F64999-2B50-B743-85AF-A20989EA1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4328" y="6452913"/>
            <a:ext cx="632323" cy="28917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3D3AD7-EF6E-AA4A-BC9F-6F14E4FDD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5727" y="1191491"/>
            <a:ext cx="6610923" cy="5550594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High Deal flow from unique qualified channels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Hands-on vetting process with end-buyer centric feedback loop. Investment platform based on product validation and real-time performance of the companies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Co-Investments made with top tier VC’s and their teams.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Leveraging strategic investors insights, experience and connections. Our limited partners are current and former Global 2000 CEOs, CTOs, and CIOs with deep domain expertise.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Only HMG Ventures has access to HMG Strategy’s network and enterprise strategy dialog with weekly events around the world, providing unmatched access to talent, ideas, feedback, and funding.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Investing time and money to help portfolio companies learn to sell to large enterprises, refine their technology, and close early deals.</a:t>
            </a:r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16523B67-B268-574E-ABF9-E32197109A0D}"/>
              </a:ext>
            </a:extLst>
          </p:cNvPr>
          <p:cNvSpPr/>
          <p:nvPr/>
        </p:nvSpPr>
        <p:spPr>
          <a:xfrm>
            <a:off x="0" y="228600"/>
            <a:ext cx="11430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Original</a:t>
            </a:r>
          </a:p>
        </p:txBody>
      </p:sp>
    </p:spTree>
    <p:extLst>
      <p:ext uri="{BB962C8B-B14F-4D97-AF65-F5344CB8AC3E}">
        <p14:creationId xmlns:p14="http://schemas.microsoft.com/office/powerpoint/2010/main" val="219337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38E588B-EE92-1344-8099-C197AAFF2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1" y="1698925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0325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714020-E7EF-AA4C-A4A1-1D72C297C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30" y="2384725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2B120B2-6FFC-4344-9BAF-3D004C2A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9" y="3078546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D829681-B06D-0F46-B758-6DE5ABA7E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7" y="3888805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3B259C8-7FF3-9842-AFCF-DEBFF978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28" y="4703792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8A1E8B5-EABA-A74C-AD9F-975697962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26" y="5555125"/>
            <a:ext cx="372311" cy="381000"/>
          </a:xfrm>
          <a:prstGeom prst="round2DiagRect">
            <a:avLst>
              <a:gd name="adj1" fmla="val 16667"/>
              <a:gd name="adj2" fmla="val 0"/>
            </a:avLst>
          </a:prstGeom>
          <a:ln w="635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F86D64-71B5-8B4F-B9C9-CC591D339041}"/>
              </a:ext>
            </a:extLst>
          </p:cNvPr>
          <p:cNvSpPr txBox="1"/>
          <p:nvPr/>
        </p:nvSpPr>
        <p:spPr>
          <a:xfrm>
            <a:off x="533401" y="17137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B4DE3C-3459-E943-8290-D798E8711C02}"/>
              </a:ext>
            </a:extLst>
          </p:cNvPr>
          <p:cNvSpPr txBox="1"/>
          <p:nvPr/>
        </p:nvSpPr>
        <p:spPr>
          <a:xfrm>
            <a:off x="533401" y="23785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9301C0-5BBB-B243-99F8-BFFA43E68B0D}"/>
              </a:ext>
            </a:extLst>
          </p:cNvPr>
          <p:cNvSpPr txBox="1"/>
          <p:nvPr/>
        </p:nvSpPr>
        <p:spPr>
          <a:xfrm>
            <a:off x="526129" y="31003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254E00-CD76-CE4D-B922-A8BB48C41DC3}"/>
              </a:ext>
            </a:extLst>
          </p:cNvPr>
          <p:cNvSpPr txBox="1"/>
          <p:nvPr/>
        </p:nvSpPr>
        <p:spPr>
          <a:xfrm>
            <a:off x="526129" y="3886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F52E55-341E-764F-86E7-B61B2F4C7F1F}"/>
              </a:ext>
            </a:extLst>
          </p:cNvPr>
          <p:cNvSpPr txBox="1"/>
          <p:nvPr/>
        </p:nvSpPr>
        <p:spPr>
          <a:xfrm>
            <a:off x="533401" y="47037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4BB70-A469-4848-9CDC-665B0E3E4B74}"/>
              </a:ext>
            </a:extLst>
          </p:cNvPr>
          <p:cNvSpPr txBox="1"/>
          <p:nvPr/>
        </p:nvSpPr>
        <p:spPr>
          <a:xfrm>
            <a:off x="511759" y="558021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1060A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b="1" dirty="0">
              <a:solidFill>
                <a:srgbClr val="1060A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E691FE-7B86-374B-A703-05A56239D1AC}"/>
              </a:ext>
            </a:extLst>
          </p:cNvPr>
          <p:cNvSpPr txBox="1"/>
          <p:nvPr/>
        </p:nvSpPr>
        <p:spPr>
          <a:xfrm>
            <a:off x="1143000" y="1676400"/>
            <a:ext cx="4929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High Deal flow from unique qualified channels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7DB865-AF36-714E-8A41-5C28BF5AF439}"/>
              </a:ext>
            </a:extLst>
          </p:cNvPr>
          <p:cNvSpPr txBox="1"/>
          <p:nvPr/>
        </p:nvSpPr>
        <p:spPr>
          <a:xfrm>
            <a:off x="1110916" y="2300222"/>
            <a:ext cx="965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Hands-on vetting process with end-buyer centric feedback loop. Investment platform based on product validation and real-time performance of the companies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D724C0-620B-F741-98A4-979DC26C7E93}"/>
              </a:ext>
            </a:extLst>
          </p:cNvPr>
          <p:cNvSpPr txBox="1"/>
          <p:nvPr/>
        </p:nvSpPr>
        <p:spPr>
          <a:xfrm>
            <a:off x="1087602" y="3732928"/>
            <a:ext cx="9661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Leveraging strategic investors insights, experience and connections. Our limited partners are current and former Global 2000 CEOs, CTOs, and CIOs with deep domain expertise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3C629FE4-4BC1-2045-BDEA-293F25587F31}"/>
              </a:ext>
            </a:extLst>
          </p:cNvPr>
          <p:cNvSpPr txBox="1">
            <a:spLocks/>
          </p:cNvSpPr>
          <p:nvPr/>
        </p:nvSpPr>
        <p:spPr>
          <a:xfrm>
            <a:off x="1102895" y="5471196"/>
            <a:ext cx="9646065" cy="646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Investing time and money to help portfolio companies learn to sell to large enterprises, refine their technology, and close early deals.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7BD98E-69C7-A04C-BC3B-3AAE3D9CF484}"/>
              </a:ext>
            </a:extLst>
          </p:cNvPr>
          <p:cNvSpPr txBox="1"/>
          <p:nvPr/>
        </p:nvSpPr>
        <p:spPr>
          <a:xfrm>
            <a:off x="1102895" y="4596001"/>
            <a:ext cx="1055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Only HMG Ventures has access to HMG Strategy’s network and enterprise strategy dialog with weekly events around the world, providing unmatched access to talent, ideas, feedback, and funding.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0BE0425-E9EE-8340-B421-126BC169DB1A}"/>
              </a:ext>
            </a:extLst>
          </p:cNvPr>
          <p:cNvSpPr txBox="1"/>
          <p:nvPr/>
        </p:nvSpPr>
        <p:spPr>
          <a:xfrm>
            <a:off x="1102895" y="3096129"/>
            <a:ext cx="5951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Co-Investments made with top tier VC’s and their teams.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F0C5C1-A4A4-B547-8EAB-716CC8E4F2FB}"/>
              </a:ext>
            </a:extLst>
          </p:cNvPr>
          <p:cNvSpPr txBox="1"/>
          <p:nvPr/>
        </p:nvSpPr>
        <p:spPr>
          <a:xfrm>
            <a:off x="1700213" y="270709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INVESTMENT PLATFORM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573FB21-6E00-1D4B-9C7F-40B89AA6D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6141E05-BA49-3841-988B-13F782A2D5E1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E2AC71B-2BFB-F74C-A13A-713631BAC1A3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 Diagonal Corner Rectangle 48">
            <a:extLst>
              <a:ext uri="{FF2B5EF4-FFF2-40B4-BE49-F238E27FC236}">
                <a16:creationId xmlns:a16="http://schemas.microsoft.com/office/drawing/2014/main" id="{77EC976B-623F-FB44-97E1-67B9E96EC3D2}"/>
              </a:ext>
            </a:extLst>
          </p:cNvPr>
          <p:cNvSpPr/>
          <p:nvPr/>
        </p:nvSpPr>
        <p:spPr>
          <a:xfrm>
            <a:off x="8021" y="6211156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04175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C052515-E29E-E64B-8511-D2C41484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4A82AE3-7768-C54F-BD14-A1221A399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89" y="32004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7767E88-BA98-C141-944A-00A54601C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05" y="46482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1F9B79C-4B9F-E04F-B5BC-5BE6F019A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474" y="16764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58DDFFD0-24A4-294F-8A36-1CE845A9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463" y="31242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7C44928-04EE-D049-BDC7-B233A22E8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379" y="4572000"/>
            <a:ext cx="5386137" cy="1066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1060A2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88009AA-952E-E542-BF40-93145832BB46}"/>
              </a:ext>
            </a:extLst>
          </p:cNvPr>
          <p:cNvSpPr/>
          <p:nvPr/>
        </p:nvSpPr>
        <p:spPr>
          <a:xfrm>
            <a:off x="578840" y="2116723"/>
            <a:ext cx="45704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Deal flow from unique qualified channels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911CE9-21C6-6441-BFA8-71E71336DB63}"/>
              </a:ext>
            </a:extLst>
          </p:cNvPr>
          <p:cNvSpPr/>
          <p:nvPr/>
        </p:nvSpPr>
        <p:spPr>
          <a:xfrm>
            <a:off x="533400" y="3352800"/>
            <a:ext cx="5418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Hands-on vetting process with end-buyer centric feedback loop. Investment platform based on product validation and real-time performance of the companies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91F4DC-4C50-3D48-8D8E-B55978426E9D}"/>
              </a:ext>
            </a:extLst>
          </p:cNvPr>
          <p:cNvSpPr/>
          <p:nvPr/>
        </p:nvSpPr>
        <p:spPr>
          <a:xfrm>
            <a:off x="578840" y="5012323"/>
            <a:ext cx="55461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Co-Investments made with top tier VC’s and their teams.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1F1287-9FF5-8545-A8A0-3116BB375FCA}"/>
              </a:ext>
            </a:extLst>
          </p:cNvPr>
          <p:cNvSpPr/>
          <p:nvPr/>
        </p:nvSpPr>
        <p:spPr>
          <a:xfrm>
            <a:off x="6339031" y="1794301"/>
            <a:ext cx="5386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Leveraging strategic investors insights, experience and connections. Our limited partners are current and former Global 2000 CEOs, CTOs, and CIOs with deep domain expertise.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D8B7A16-E0CD-E244-A98F-82D07C1FE1BB}"/>
              </a:ext>
            </a:extLst>
          </p:cNvPr>
          <p:cNvSpPr txBox="1">
            <a:spLocks/>
          </p:cNvSpPr>
          <p:nvPr/>
        </p:nvSpPr>
        <p:spPr>
          <a:xfrm>
            <a:off x="6372726" y="4782234"/>
            <a:ext cx="5121442" cy="646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Investing time and money to help portfolio companies learn to sell to large enterprises, refine their technology, and close early deals.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E5D3F-B026-C847-9831-DC5331DDA5DC}"/>
              </a:ext>
            </a:extLst>
          </p:cNvPr>
          <p:cNvSpPr txBox="1"/>
          <p:nvPr/>
        </p:nvSpPr>
        <p:spPr>
          <a:xfrm>
            <a:off x="6322988" y="3154739"/>
            <a:ext cx="5303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Only HMG Ventures has access to HMG Strategy’s network and enterprise strategy dialog with weekly events around the world, providing unmatched access to talent, ideas, feedback, and funding.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A25F-144F-B54C-A257-F569C2FB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270709"/>
            <a:ext cx="1145587" cy="523896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19086D-BA36-9842-9932-E81ED23DB3DF}"/>
              </a:ext>
            </a:extLst>
          </p:cNvPr>
          <p:cNvCxnSpPr>
            <a:cxnSpLocks/>
          </p:cNvCxnSpPr>
          <p:nvPr/>
        </p:nvCxnSpPr>
        <p:spPr>
          <a:xfrm>
            <a:off x="16240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D68FF7C-1BE8-E741-9B21-EACFEF38F8BF}"/>
              </a:ext>
            </a:extLst>
          </p:cNvPr>
          <p:cNvCxnSpPr>
            <a:cxnSpLocks/>
          </p:cNvCxnSpPr>
          <p:nvPr/>
        </p:nvCxnSpPr>
        <p:spPr>
          <a:xfrm>
            <a:off x="1700213" y="349777"/>
            <a:ext cx="0" cy="3657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33687EE-0B77-7A4B-AD00-8AC4F715CC50}"/>
              </a:ext>
            </a:extLst>
          </p:cNvPr>
          <p:cNvSpPr txBox="1"/>
          <p:nvPr/>
        </p:nvSpPr>
        <p:spPr>
          <a:xfrm>
            <a:off x="1732297" y="255950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BB04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INVESTMENT PLATFORM</a:t>
            </a:r>
            <a:endParaRPr lang="en-US" sz="3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F4282167-352D-444E-B6C5-5B4787E9B91D}"/>
              </a:ext>
            </a:extLst>
          </p:cNvPr>
          <p:cNvSpPr/>
          <p:nvPr/>
        </p:nvSpPr>
        <p:spPr>
          <a:xfrm>
            <a:off x="8021" y="6399518"/>
            <a:ext cx="1600200" cy="4572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Sinan’s Design</a:t>
            </a:r>
          </a:p>
        </p:txBody>
      </p:sp>
    </p:spTree>
    <p:extLst>
      <p:ext uri="{BB962C8B-B14F-4D97-AF65-F5344CB8AC3E}">
        <p14:creationId xmlns:p14="http://schemas.microsoft.com/office/powerpoint/2010/main" val="33805552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1382</Words>
  <Application>Microsoft Macintosh PowerPoint</Application>
  <PresentationFormat>Widescreen</PresentationFormat>
  <Paragraphs>307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 Zhu</dc:creator>
  <cp:lastModifiedBy>Bin Zhu</cp:lastModifiedBy>
  <cp:revision>5</cp:revision>
  <dcterms:created xsi:type="dcterms:W3CDTF">2020-08-25T23:10:27Z</dcterms:created>
  <dcterms:modified xsi:type="dcterms:W3CDTF">2020-08-25T23:39:28Z</dcterms:modified>
</cp:coreProperties>
</file>